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92" r:id="rId2"/>
    <p:sldId id="314" r:id="rId3"/>
    <p:sldId id="295" r:id="rId4"/>
    <p:sldId id="296" r:id="rId5"/>
    <p:sldId id="298" r:id="rId6"/>
    <p:sldId id="307" r:id="rId7"/>
    <p:sldId id="312" r:id="rId8"/>
    <p:sldId id="310" r:id="rId9"/>
    <p:sldId id="311" r:id="rId10"/>
    <p:sldId id="287" r:id="rId11"/>
    <p:sldId id="309" r:id="rId12"/>
    <p:sldId id="286" r:id="rId13"/>
    <p:sldId id="301" r:id="rId14"/>
    <p:sldId id="268" r:id="rId15"/>
    <p:sldId id="269" r:id="rId16"/>
    <p:sldId id="270" r:id="rId17"/>
    <p:sldId id="271" r:id="rId18"/>
    <p:sldId id="272" r:id="rId19"/>
    <p:sldId id="285" r:id="rId20"/>
    <p:sldId id="313" r:id="rId21"/>
    <p:sldId id="29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ke Mathew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6D7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11" autoAdjust="0"/>
    <p:restoredTop sz="98051" autoAdjust="0"/>
  </p:normalViewPr>
  <p:slideViewPr>
    <p:cSldViewPr snapToGrid="0" snapToObjects="1">
      <p:cViewPr>
        <p:scale>
          <a:sx n="121" d="100"/>
          <a:sy n="121" d="100"/>
        </p:scale>
        <p:origin x="-936"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9" d="100"/>
          <a:sy n="139" d="100"/>
        </p:scale>
        <p:origin x="-1752" y="18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3-15T22:15:26.577"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E12617-EA2F-B849-9A33-C043FB4FEA7B}" type="datetimeFigureOut">
              <a:rPr lang="en-US" smtClean="0"/>
              <a:pPr/>
              <a:t>3/31/12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984E36-036F-814B-BD5B-957FBE14E67F}" type="slidenum">
              <a:rPr lang="en-US" smtClean="0"/>
              <a:pPr/>
              <a:t>‹#›</a:t>
            </a:fld>
            <a:endParaRPr lang="en-US"/>
          </a:p>
        </p:txBody>
      </p:sp>
    </p:spTree>
    <p:extLst>
      <p:ext uri="{BB962C8B-B14F-4D97-AF65-F5344CB8AC3E}">
        <p14:creationId xmlns:p14="http://schemas.microsoft.com/office/powerpoint/2010/main" val="16296665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NAM – Uses the word ‘EDUCATION REFORM’ and INNOVATION in their goals document. </a:t>
            </a:r>
            <a:endParaRPr lang="en-US" dirty="0"/>
          </a:p>
        </p:txBody>
      </p:sp>
      <p:sp>
        <p:nvSpPr>
          <p:cNvPr id="4" name="Slide Number Placeholder 3"/>
          <p:cNvSpPr>
            <a:spLocks noGrp="1"/>
          </p:cNvSpPr>
          <p:nvPr>
            <p:ph type="sldNum" sz="quarter" idx="10"/>
          </p:nvPr>
        </p:nvSpPr>
        <p:spPr/>
        <p:txBody>
          <a:bodyPr/>
          <a:lstStyle/>
          <a:p>
            <a:fld id="{DA984E36-036F-814B-BD5B-957FBE14E67F}" type="slidenum">
              <a:rPr lang="en-US" smtClean="0"/>
              <a:pPr/>
              <a:t>1</a:t>
            </a:fld>
            <a:endParaRPr lang="en-US" dirty="0"/>
          </a:p>
        </p:txBody>
      </p:sp>
    </p:spTree>
    <p:extLst>
      <p:ext uri="{BB962C8B-B14F-4D97-AF65-F5344CB8AC3E}">
        <p14:creationId xmlns:p14="http://schemas.microsoft.com/office/powerpoint/2010/main" val="406499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a:buAutoNum type="arabicPeriod"/>
            </a:pPr>
            <a:r>
              <a:rPr lang="en-US" dirty="0" smtClean="0"/>
              <a:t>Want to take a easier approach to share innovation in less than 60-seconds. </a:t>
            </a:r>
          </a:p>
          <a:p>
            <a:pPr marL="228600" indent="-228600">
              <a:buAutoNum type="arabicPeriod"/>
            </a:pPr>
            <a:r>
              <a:rPr lang="en-US" dirty="0" smtClean="0"/>
              <a:t>Want to sell EDUFAX, App, and a Mechanical aspect that would connect with Manufacturers. </a:t>
            </a:r>
          </a:p>
          <a:p>
            <a:pPr marL="228600" indent="-228600">
              <a:buAutoNum type="arabicPeriod"/>
            </a:pPr>
            <a:r>
              <a:rPr lang="en-US" dirty="0" smtClean="0"/>
              <a:t>I will be holding a tablet in my hand during this slide and making note of apps on a tablet vs. new device. </a:t>
            </a:r>
          </a:p>
        </p:txBody>
      </p:sp>
      <p:sp>
        <p:nvSpPr>
          <p:cNvPr id="1034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DF14CFE-D362-4406-B1BF-E46DE9106689}" type="slidenum">
              <a:rPr lang="en-US" smtClean="0"/>
              <a:pPr/>
              <a:t>4</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Want to show the challenges and the Innovative solutions components address them.  Want head-nods on the challenges to lead then to next two slides which contain their goals. </a:t>
            </a:r>
            <a:endParaRPr lang="en-US" dirty="0"/>
          </a:p>
        </p:txBody>
      </p:sp>
      <p:sp>
        <p:nvSpPr>
          <p:cNvPr id="4" name="Slide Number Placeholder 3"/>
          <p:cNvSpPr>
            <a:spLocks noGrp="1"/>
          </p:cNvSpPr>
          <p:nvPr>
            <p:ph type="sldNum" sz="quarter" idx="10"/>
          </p:nvPr>
        </p:nvSpPr>
        <p:spPr/>
        <p:txBody>
          <a:bodyPr/>
          <a:lstStyle/>
          <a:p>
            <a:fld id="{DA984E36-036F-814B-BD5B-957FBE14E67F}" type="slidenum">
              <a:rPr lang="en-US" smtClean="0"/>
              <a:pPr/>
              <a:t>5</a:t>
            </a:fld>
            <a:endParaRPr lang="en-US" dirty="0"/>
          </a:p>
        </p:txBody>
      </p:sp>
    </p:spTree>
    <p:extLst>
      <p:ext uri="{BB962C8B-B14F-4D97-AF65-F5344CB8AC3E}">
        <p14:creationId xmlns:p14="http://schemas.microsoft.com/office/powerpoint/2010/main" val="476897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984E36-036F-814B-BD5B-957FBE14E67F}" type="slidenum">
              <a:rPr lang="en-US" smtClean="0"/>
              <a:pPr/>
              <a:t>8</a:t>
            </a:fld>
            <a:endParaRPr lang="en-US" dirty="0"/>
          </a:p>
        </p:txBody>
      </p:sp>
    </p:spTree>
    <p:extLst>
      <p:ext uri="{BB962C8B-B14F-4D97-AF65-F5344CB8AC3E}">
        <p14:creationId xmlns:p14="http://schemas.microsoft.com/office/powerpoint/2010/main" val="1935123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984E36-036F-814B-BD5B-957FBE14E67F}" type="slidenum">
              <a:rPr lang="en-US" smtClean="0"/>
              <a:pPr/>
              <a:t>9</a:t>
            </a:fld>
            <a:endParaRPr lang="en-US" dirty="0"/>
          </a:p>
        </p:txBody>
      </p:sp>
    </p:spTree>
    <p:extLst>
      <p:ext uri="{BB962C8B-B14F-4D97-AF65-F5344CB8AC3E}">
        <p14:creationId xmlns:p14="http://schemas.microsoft.com/office/powerpoint/2010/main" val="19351230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quickly make the future ‘Learning in the Cloud’ concept and make note that two major pieces are well under way with Lone Star leading the effort.  </a:t>
            </a:r>
            <a:endParaRPr lang="en-US" dirty="0"/>
          </a:p>
        </p:txBody>
      </p:sp>
      <p:sp>
        <p:nvSpPr>
          <p:cNvPr id="4" name="Slide Number Placeholder 3"/>
          <p:cNvSpPr>
            <a:spLocks noGrp="1"/>
          </p:cNvSpPr>
          <p:nvPr>
            <p:ph type="sldNum" sz="quarter" idx="10"/>
          </p:nvPr>
        </p:nvSpPr>
        <p:spPr/>
        <p:txBody>
          <a:bodyPr/>
          <a:lstStyle/>
          <a:p>
            <a:fld id="{DA984E36-036F-814B-BD5B-957FBE14E67F}" type="slidenum">
              <a:rPr lang="en-US" smtClean="0"/>
              <a:pPr/>
              <a:t>10</a:t>
            </a:fld>
            <a:endParaRPr lang="en-US"/>
          </a:p>
        </p:txBody>
      </p:sp>
    </p:spTree>
    <p:extLst>
      <p:ext uri="{BB962C8B-B14F-4D97-AF65-F5344CB8AC3E}">
        <p14:creationId xmlns:p14="http://schemas.microsoft.com/office/powerpoint/2010/main" val="4214585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Restating why we need NAM!</a:t>
            </a:r>
            <a:endParaRPr lang="en-US" dirty="0"/>
          </a:p>
        </p:txBody>
      </p:sp>
      <p:sp>
        <p:nvSpPr>
          <p:cNvPr id="4" name="Slide Number Placeholder 3"/>
          <p:cNvSpPr>
            <a:spLocks noGrp="1"/>
          </p:cNvSpPr>
          <p:nvPr>
            <p:ph type="sldNum" sz="quarter" idx="10"/>
          </p:nvPr>
        </p:nvSpPr>
        <p:spPr/>
        <p:txBody>
          <a:bodyPr/>
          <a:lstStyle/>
          <a:p>
            <a:fld id="{DA984E36-036F-814B-BD5B-957FBE14E67F}" type="slidenum">
              <a:rPr lang="en-US" smtClean="0"/>
              <a:pPr/>
              <a:t>11</a:t>
            </a:fld>
            <a:endParaRPr lang="en-US"/>
          </a:p>
        </p:txBody>
      </p:sp>
    </p:spTree>
    <p:extLst>
      <p:ext uri="{BB962C8B-B14F-4D97-AF65-F5344CB8AC3E}">
        <p14:creationId xmlns:p14="http://schemas.microsoft.com/office/powerpoint/2010/main" val="2814398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quickly show the broader diagram and alignment with DATA – FACTS – Collaboration that help align to the needs of the workforce. </a:t>
            </a:r>
            <a:endParaRPr lang="en-US" dirty="0"/>
          </a:p>
        </p:txBody>
      </p:sp>
      <p:sp>
        <p:nvSpPr>
          <p:cNvPr id="4" name="Slide Number Placeholder 3"/>
          <p:cNvSpPr>
            <a:spLocks noGrp="1"/>
          </p:cNvSpPr>
          <p:nvPr>
            <p:ph type="sldNum" sz="quarter" idx="10"/>
          </p:nvPr>
        </p:nvSpPr>
        <p:spPr/>
        <p:txBody>
          <a:bodyPr/>
          <a:lstStyle/>
          <a:p>
            <a:fld id="{DA984E36-036F-814B-BD5B-957FBE14E67F}" type="slidenum">
              <a:rPr lang="en-US" smtClean="0"/>
              <a:pPr/>
              <a:t>12</a:t>
            </a:fld>
            <a:endParaRPr lang="en-US" dirty="0"/>
          </a:p>
        </p:txBody>
      </p:sp>
    </p:spTree>
    <p:extLst>
      <p:ext uri="{BB962C8B-B14F-4D97-AF65-F5344CB8AC3E}">
        <p14:creationId xmlns:p14="http://schemas.microsoft.com/office/powerpoint/2010/main" val="577002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Restating why we need NAM!</a:t>
            </a:r>
            <a:endParaRPr lang="en-US" dirty="0"/>
          </a:p>
        </p:txBody>
      </p:sp>
      <p:sp>
        <p:nvSpPr>
          <p:cNvPr id="4" name="Slide Number Placeholder 3"/>
          <p:cNvSpPr>
            <a:spLocks noGrp="1"/>
          </p:cNvSpPr>
          <p:nvPr>
            <p:ph type="sldNum" sz="quarter" idx="10"/>
          </p:nvPr>
        </p:nvSpPr>
        <p:spPr/>
        <p:txBody>
          <a:bodyPr/>
          <a:lstStyle/>
          <a:p>
            <a:fld id="{DA984E36-036F-814B-BD5B-957FBE14E67F}" type="slidenum">
              <a:rPr lang="en-US" smtClean="0"/>
              <a:pPr/>
              <a:t>13</a:t>
            </a:fld>
            <a:endParaRPr lang="en-US"/>
          </a:p>
        </p:txBody>
      </p:sp>
    </p:spTree>
    <p:extLst>
      <p:ext uri="{BB962C8B-B14F-4D97-AF65-F5344CB8AC3E}">
        <p14:creationId xmlns:p14="http://schemas.microsoft.com/office/powerpoint/2010/main" val="2814398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pPr/>
              <a:t>3/31/12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spcBef>
                <a:spcPts val="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pPr/>
              <a:t>3/31/12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pPr/>
              <a:t>3/31/12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pPr/>
              <a:t>3/31/12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pPr/>
              <a:t>3/31/12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A1CFD-BFF0-48BC-9BA5-4974D7A6AB15}" type="datetimeFigureOut">
              <a:rPr lang="en-US" smtClean="0"/>
              <a:pPr/>
              <a:t>3/31/12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0BA1CFD-BFF0-48BC-9BA5-4974D7A6AB15}" type="datetimeFigureOut">
              <a:rPr lang="en-US" smtClean="0"/>
              <a:pPr/>
              <a:t>3/31/12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0BA1CFD-BFF0-48BC-9BA5-4974D7A6AB15}" type="datetimeFigureOut">
              <a:rPr lang="en-US" smtClean="0"/>
              <a:pPr/>
              <a:t>3/31/12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BA1CFD-BFF0-48BC-9BA5-4974D7A6AB15}" type="datetimeFigureOut">
              <a:rPr lang="en-US" smtClean="0"/>
              <a:pPr/>
              <a:t>3/31/12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A1CFD-BFF0-48BC-9BA5-4974D7A6AB15}" type="datetimeFigureOut">
              <a:rPr lang="en-US" smtClean="0"/>
              <a:pPr/>
              <a:t>3/31/12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2173288" indent="-344488">
              <a:defRPr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pPr/>
              <a:t>3/31/12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spcBef>
                <a:spcPts val="60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pPr/>
              <a:t>3/31/12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70BA1CFD-BFF0-48BC-9BA5-4974D7A6AB15}" type="datetimeFigureOut">
              <a:rPr lang="en-US" smtClean="0"/>
              <a:pPr/>
              <a:t>3/31/12</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D12AA694-00EB-4F4B-AABB-6F50FB17891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15"/>
        </a:buBlip>
        <a:defRPr lang="en-US"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comments" Target="../comments/comment1.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28.jpe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5.jpeg"/><Relationship Id="rId6" Type="http://schemas.openxmlformats.org/officeDocument/2006/relationships/image" Target="../media/image6.jpeg"/><Relationship Id="rId7" Type="http://schemas.openxmlformats.org/officeDocument/2006/relationships/image" Target="../media/image7.png"/><Relationship Id="rId8"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1" Type="http://schemas.openxmlformats.org/officeDocument/2006/relationships/image" Target="../media/image20.png"/><Relationship Id="rId12"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jpe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 Id="rId9" Type="http://schemas.openxmlformats.org/officeDocument/2006/relationships/image" Target="../media/image18.png"/><Relationship Id="rId10" Type="http://schemas.openxmlformats.org/officeDocument/2006/relationships/image" Target="../media/image19.png"/></Relationships>
</file>

<file path=ppt/slides/_rels/slide9.xml.rels><?xml version="1.0" encoding="UTF-8" standalone="yes"?>
<Relationships xmlns="http://schemas.openxmlformats.org/package/2006/relationships"><Relationship Id="rId11" Type="http://schemas.openxmlformats.org/officeDocument/2006/relationships/image" Target="../media/image26.png"/><Relationship Id="rId12"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22.jpe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23.png"/><Relationship Id="rId9" Type="http://schemas.openxmlformats.org/officeDocument/2006/relationships/image" Target="../media/image24.png"/><Relationship Id="rId10"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srcRect/>
          <a:stretch>
            <a:fillRect/>
          </a:stretch>
        </p:blipFill>
        <p:spPr bwMode="auto">
          <a:xfrm>
            <a:off x="1" y="-160367"/>
            <a:ext cx="9165172" cy="7018367"/>
          </a:xfrm>
          <a:prstGeom prst="rect">
            <a:avLst/>
          </a:prstGeom>
          <a:ln>
            <a:noFill/>
          </a:ln>
          <a:effectLst>
            <a:outerShdw blurRad="190500" algn="tl" rotWithShape="0">
              <a:srgbClr val="000000">
                <a:alpha val="70000"/>
              </a:srgbClr>
            </a:outerShdw>
          </a:effectLst>
        </p:spPr>
      </p:pic>
      <p:sp>
        <p:nvSpPr>
          <p:cNvPr id="3" name="Subtitle 2"/>
          <p:cNvSpPr>
            <a:spLocks noGrp="1"/>
          </p:cNvSpPr>
          <p:nvPr>
            <p:ph type="subTitle" idx="1"/>
          </p:nvPr>
        </p:nvSpPr>
        <p:spPr>
          <a:xfrm>
            <a:off x="-17640" y="-213290"/>
            <a:ext cx="9419621" cy="1030942"/>
          </a:xfrm>
        </p:spPr>
        <p:txBody>
          <a:bodyPr>
            <a:noAutofit/>
          </a:bodyPr>
          <a:lstStyle/>
          <a:p>
            <a:r>
              <a:rPr lang="en-US" sz="6000" u="sng" dirty="0" smtClean="0">
                <a:solidFill>
                  <a:srgbClr val="FFFF00"/>
                </a:solidFill>
                <a:effectLst>
                  <a:glow rad="101600">
                    <a:schemeClr val="accent3">
                      <a:satMod val="175000"/>
                      <a:alpha val="40000"/>
                    </a:schemeClr>
                  </a:glow>
                  <a:outerShdw blurRad="101600" dist="63500" dir="2700000" algn="tl" rotWithShape="0">
                    <a:prstClr val="black">
                      <a:alpha val="75000"/>
                    </a:prstClr>
                  </a:outerShdw>
                </a:effectLst>
              </a:rPr>
              <a:t>E</a:t>
            </a:r>
            <a:r>
              <a:rPr lang="en-US" sz="4800" dirty="0" smtClean="0">
                <a:solidFill>
                  <a:srgbClr val="FFFF00"/>
                </a:solidFill>
                <a:effectLst>
                  <a:glow rad="101600">
                    <a:schemeClr val="accent3">
                      <a:satMod val="175000"/>
                      <a:alpha val="40000"/>
                    </a:schemeClr>
                  </a:glow>
                  <a:outerShdw blurRad="101600" dist="63500" dir="2700000" algn="tl" rotWithShape="0">
                    <a:prstClr val="black">
                      <a:alpha val="75000"/>
                    </a:prstClr>
                  </a:outerShdw>
                </a:effectLst>
              </a:rPr>
              <a:t>ducational </a:t>
            </a:r>
            <a:r>
              <a:rPr lang="en-US" sz="6000" u="sng" dirty="0" smtClean="0">
                <a:solidFill>
                  <a:srgbClr val="FFFF00"/>
                </a:solidFill>
                <a:effectLst>
                  <a:glow rad="101600">
                    <a:schemeClr val="accent3">
                      <a:satMod val="175000"/>
                      <a:alpha val="40000"/>
                    </a:schemeClr>
                  </a:glow>
                  <a:outerShdw blurRad="101600" dist="63500" dir="2700000" algn="tl" rotWithShape="0">
                    <a:prstClr val="black">
                      <a:alpha val="75000"/>
                    </a:prstClr>
                  </a:outerShdw>
                </a:effectLst>
              </a:rPr>
              <a:t>P</a:t>
            </a:r>
            <a:r>
              <a:rPr lang="en-US" sz="4800" dirty="0" smtClean="0">
                <a:solidFill>
                  <a:srgbClr val="FFFF00"/>
                </a:solidFill>
                <a:effectLst>
                  <a:glow rad="101600">
                    <a:schemeClr val="accent3">
                      <a:satMod val="175000"/>
                      <a:alpha val="40000"/>
                    </a:schemeClr>
                  </a:glow>
                  <a:outerShdw blurRad="101600" dist="63500" dir="2700000" algn="tl" rotWithShape="0">
                    <a:prstClr val="black">
                      <a:alpha val="75000"/>
                    </a:prstClr>
                  </a:outerShdw>
                </a:effectLst>
              </a:rPr>
              <a:t>ositioning </a:t>
            </a:r>
            <a:r>
              <a:rPr lang="en-US" sz="6000" u="sng" dirty="0" smtClean="0">
                <a:solidFill>
                  <a:srgbClr val="FFFF00"/>
                </a:solidFill>
                <a:effectLst>
                  <a:glow rad="101600">
                    <a:schemeClr val="accent3">
                      <a:satMod val="175000"/>
                      <a:alpha val="40000"/>
                    </a:schemeClr>
                  </a:glow>
                  <a:outerShdw blurRad="101600" dist="63500" dir="2700000" algn="tl" rotWithShape="0">
                    <a:prstClr val="black">
                      <a:alpha val="75000"/>
                    </a:prstClr>
                  </a:outerShdw>
                </a:effectLst>
              </a:rPr>
              <a:t>S</a:t>
            </a:r>
            <a:r>
              <a:rPr lang="en-US" sz="4800" dirty="0" smtClean="0">
                <a:solidFill>
                  <a:srgbClr val="FFFF00"/>
                </a:solidFill>
                <a:effectLst>
                  <a:glow rad="101600">
                    <a:schemeClr val="accent3">
                      <a:satMod val="175000"/>
                      <a:alpha val="40000"/>
                    </a:schemeClr>
                  </a:glow>
                  <a:outerShdw blurRad="101600" dist="63500" dir="2700000" algn="tl" rotWithShape="0">
                    <a:prstClr val="black">
                      <a:alpha val="75000"/>
                    </a:prstClr>
                  </a:outerShdw>
                </a:effectLst>
              </a:rPr>
              <a:t>ystem</a:t>
            </a:r>
          </a:p>
          <a:p>
            <a:r>
              <a:rPr lang="en-US" sz="3200" dirty="0" smtClean="0">
                <a:solidFill>
                  <a:srgbClr val="FFFF00"/>
                </a:solidFill>
                <a:effectLst>
                  <a:glow rad="101600">
                    <a:schemeClr val="accent3">
                      <a:satMod val="175000"/>
                      <a:alpha val="40000"/>
                    </a:schemeClr>
                  </a:glow>
                  <a:outerShdw blurRad="101600" dist="63500" dir="2700000" algn="tl" rotWithShape="0">
                    <a:prstClr val="black">
                      <a:alpha val="75000"/>
                    </a:prstClr>
                  </a:outerShdw>
                </a:effectLst>
              </a:rPr>
              <a:t>Lone Star College – University Park </a:t>
            </a:r>
          </a:p>
          <a:p>
            <a:r>
              <a:rPr lang="en-US" sz="3200" dirty="0" smtClean="0">
                <a:solidFill>
                  <a:srgbClr val="FFFF00"/>
                </a:solidFill>
                <a:effectLst>
                  <a:glow rad="101600">
                    <a:schemeClr val="accent3">
                      <a:satMod val="175000"/>
                      <a:alpha val="40000"/>
                    </a:schemeClr>
                  </a:glow>
                  <a:outerShdw blurRad="101600" dist="63500" dir="2700000" algn="tl" rotWithShape="0">
                    <a:prstClr val="black">
                      <a:alpha val="75000"/>
                    </a:prstClr>
                  </a:outerShdw>
                </a:effectLst>
              </a:rPr>
              <a:t>Research Project         </a:t>
            </a:r>
            <a:r>
              <a:rPr lang="en-US" sz="3200" i="1" dirty="0" smtClean="0">
                <a:solidFill>
                  <a:srgbClr val="FFFF00"/>
                </a:solidFill>
                <a:effectLst>
                  <a:glow rad="101600">
                    <a:schemeClr val="accent3">
                      <a:satMod val="175000"/>
                      <a:alpha val="40000"/>
                    </a:schemeClr>
                  </a:glow>
                  <a:outerShdw blurRad="101600" dist="63500" dir="2700000" algn="tl" rotWithShape="0">
                    <a:prstClr val="black">
                      <a:alpha val="75000"/>
                    </a:prstClr>
                  </a:outerShdw>
                </a:effectLst>
              </a:rPr>
              <a:t>  </a:t>
            </a:r>
          </a:p>
          <a:p>
            <a:endParaRPr lang="en-US" sz="6000" i="1" dirty="0" smtClean="0">
              <a:solidFill>
                <a:srgbClr val="FFFF00"/>
              </a:solidFill>
              <a:effectLst>
                <a:glow rad="304800">
                  <a:srgbClr val="0000FF">
                    <a:alpha val="75000"/>
                  </a:srgbClr>
                </a:glow>
                <a:outerShdw blurRad="101600" dist="63500" dir="2700000" algn="tl" rotWithShape="0">
                  <a:prstClr val="black">
                    <a:alpha val="75000"/>
                  </a:prstClr>
                </a:outerShdw>
              </a:effectLst>
            </a:endParaRPr>
          </a:p>
          <a:p>
            <a:pPr algn="l"/>
            <a:endParaRPr lang="en-US" sz="5400" i="1" dirty="0" smtClean="0">
              <a:solidFill>
                <a:srgbClr val="FFFF00"/>
              </a:solidFill>
              <a:effectLst>
                <a:glow rad="304800">
                  <a:srgbClr val="0000FF">
                    <a:alpha val="75000"/>
                  </a:srgbClr>
                </a:glow>
                <a:outerShdw blurRad="101600" dist="63500" dir="2700000" algn="tl" rotWithShape="0">
                  <a:prstClr val="black">
                    <a:alpha val="75000"/>
                  </a:prstClr>
                </a:outerShdw>
              </a:effectLst>
            </a:endParaRPr>
          </a:p>
          <a:p>
            <a:pPr algn="l"/>
            <a:endParaRPr lang="en-US" sz="5400" i="1" dirty="0" smtClean="0">
              <a:solidFill>
                <a:srgbClr val="FFFF00"/>
              </a:solidFill>
              <a:effectLst>
                <a:glow rad="304800">
                  <a:srgbClr val="0000FF">
                    <a:alpha val="75000"/>
                  </a:srgbClr>
                </a:glow>
                <a:outerShdw blurRad="101600" dist="63500" dir="2700000" algn="tl" rotWithShape="0">
                  <a:prstClr val="black">
                    <a:alpha val="75000"/>
                  </a:prstClr>
                </a:outerShdw>
              </a:effectLst>
            </a:endParaRPr>
          </a:p>
          <a:p>
            <a:pPr algn="l"/>
            <a:r>
              <a:rPr lang="en-US" sz="5400" i="1" dirty="0">
                <a:solidFill>
                  <a:srgbClr val="FFFF00"/>
                </a:solidFill>
                <a:effectLst>
                  <a:glow rad="304800">
                    <a:srgbClr val="0000FF">
                      <a:alpha val="75000"/>
                    </a:srgbClr>
                  </a:glow>
                  <a:outerShdw blurRad="101600" dist="63500" dir="2700000" algn="tl" rotWithShape="0">
                    <a:prstClr val="black">
                      <a:alpha val="75000"/>
                    </a:prstClr>
                  </a:outerShdw>
                </a:effectLst>
              </a:rPr>
              <a:t> </a:t>
            </a:r>
            <a:r>
              <a:rPr lang="en-US" sz="5400" i="1" dirty="0" smtClean="0">
                <a:solidFill>
                  <a:srgbClr val="FFFF00"/>
                </a:solidFill>
                <a:effectLst>
                  <a:glow rad="304800">
                    <a:srgbClr val="0000FF">
                      <a:alpha val="75000"/>
                    </a:srgbClr>
                  </a:glow>
                  <a:outerShdw blurRad="101600" dist="63500" dir="2700000" algn="tl" rotWithShape="0">
                    <a:prstClr val="black">
                      <a:alpha val="75000"/>
                    </a:prstClr>
                  </a:outerShdw>
                </a:effectLst>
              </a:rPr>
              <a:t>            </a:t>
            </a:r>
            <a:r>
              <a:rPr lang="en-US" sz="4800" i="1" dirty="0" smtClean="0">
                <a:solidFill>
                  <a:srgbClr val="FFFF00"/>
                </a:solidFill>
                <a:effectLst>
                  <a:glow rad="304800">
                    <a:srgbClr val="0000FF">
                      <a:alpha val="75000"/>
                    </a:srgbClr>
                  </a:glow>
                  <a:outerShdw blurRad="101600" dist="63500" dir="2700000" algn="tl" rotWithShape="0">
                    <a:prstClr val="black">
                      <a:alpha val="75000"/>
                    </a:prstClr>
                  </a:outerShdw>
                </a:effectLst>
              </a:rPr>
              <a:t>Navigating the Future</a:t>
            </a:r>
            <a:endParaRPr lang="en-US" sz="4800" i="1" dirty="0">
              <a:solidFill>
                <a:srgbClr val="FFFF00"/>
              </a:solidFill>
              <a:effectLst>
                <a:glow rad="304800">
                  <a:srgbClr val="0000FF">
                    <a:alpha val="75000"/>
                  </a:srgbClr>
                </a:glow>
                <a:outerShdw blurRad="101600" dist="63500" dir="2700000" algn="tl" rotWithShape="0">
                  <a:prstClr val="black">
                    <a:alpha val="75000"/>
                  </a:prstClr>
                </a:outerShdw>
              </a:effectLst>
            </a:endParaRPr>
          </a:p>
          <a:p>
            <a:endParaRPr lang="en-US" sz="7200" i="1" u="sng" dirty="0" smtClean="0">
              <a:solidFill>
                <a:srgbClr val="FFFF00"/>
              </a:solidFill>
            </a:endParaRPr>
          </a:p>
        </p:txBody>
      </p:sp>
      <p:sp>
        <p:nvSpPr>
          <p:cNvPr id="6" name="TextBox 5"/>
          <p:cNvSpPr txBox="1"/>
          <p:nvPr/>
        </p:nvSpPr>
        <p:spPr>
          <a:xfrm>
            <a:off x="635031" y="5433476"/>
            <a:ext cx="8103254" cy="1200329"/>
          </a:xfrm>
          <a:prstGeom prst="rect">
            <a:avLst/>
          </a:prstGeom>
          <a:noFill/>
        </p:spPr>
        <p:txBody>
          <a:bodyPr wrap="square" rtlCol="0">
            <a:spAutoFit/>
          </a:bodyPr>
          <a:lstStyle/>
          <a:p>
            <a:pPr algn="ctr"/>
            <a:r>
              <a:rPr lang="en-US" sz="3600" b="1" dirty="0" smtClean="0">
                <a:ln w="1905"/>
                <a:solidFill>
                  <a:srgbClr val="FFFF00"/>
                </a:solidFill>
                <a:effectLst>
                  <a:glow rad="266700">
                    <a:schemeClr val="bg1">
                      <a:alpha val="40000"/>
                    </a:schemeClr>
                  </a:glow>
                  <a:innerShdw blurRad="69850" dist="43180" dir="5400000">
                    <a:srgbClr val="000000">
                      <a:alpha val="65000"/>
                    </a:srgbClr>
                  </a:innerShdw>
                </a:effectLst>
              </a:rPr>
              <a:t>Through a Student Records Access and Achievement System</a:t>
            </a:r>
          </a:p>
        </p:txBody>
      </p:sp>
    </p:spTree>
    <p:extLst>
      <p:ext uri="{BB962C8B-B14F-4D97-AF65-F5344CB8AC3E}">
        <p14:creationId xmlns:p14="http://schemas.microsoft.com/office/powerpoint/2010/main" val="326911480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a:xfrm>
            <a:off x="6667305" y="336449"/>
            <a:ext cx="2106282" cy="1940372"/>
          </a:xfrm>
          <a:prstGeom prst="roundRect">
            <a:avLst/>
          </a:prstGeom>
          <a:solidFill>
            <a:schemeClr val="tx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800000"/>
                </a:solidFill>
              </a:rPr>
              <a:t>EDUVAULT</a:t>
            </a:r>
          </a:p>
          <a:p>
            <a:pPr algn="ctr"/>
            <a:r>
              <a:rPr lang="en-US" dirty="0" smtClean="0">
                <a:solidFill>
                  <a:srgbClr val="000000"/>
                </a:solidFill>
              </a:rPr>
              <a:t>Universal data storage of all student assessment, skills, and grades.</a:t>
            </a:r>
            <a:endParaRPr lang="en-US" dirty="0">
              <a:solidFill>
                <a:srgbClr val="000000"/>
              </a:solidFill>
            </a:endParaRPr>
          </a:p>
        </p:txBody>
      </p:sp>
      <p:sp>
        <p:nvSpPr>
          <p:cNvPr id="26" name="Rounded Rectangle 25"/>
          <p:cNvSpPr/>
          <p:nvPr/>
        </p:nvSpPr>
        <p:spPr>
          <a:xfrm>
            <a:off x="782744" y="321508"/>
            <a:ext cx="1908325" cy="1781401"/>
          </a:xfrm>
          <a:prstGeom prst="roundRect">
            <a:avLst/>
          </a:prstGeom>
          <a:solidFill>
            <a:schemeClr val="tx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800000"/>
                </a:solidFill>
              </a:rPr>
              <a:t>EDUSPHERE</a:t>
            </a:r>
          </a:p>
          <a:p>
            <a:pPr algn="ctr"/>
            <a:r>
              <a:rPr lang="en-US" dirty="0" smtClean="0">
                <a:solidFill>
                  <a:schemeClr val="bg1"/>
                </a:solidFill>
              </a:rPr>
              <a:t>Visual Analytical Processing for Personalized Education (VAPPE)</a:t>
            </a:r>
            <a:endParaRPr lang="en-US" dirty="0">
              <a:solidFill>
                <a:schemeClr val="bg1"/>
              </a:solidFill>
            </a:endParaRPr>
          </a:p>
        </p:txBody>
      </p:sp>
      <p:sp>
        <p:nvSpPr>
          <p:cNvPr id="45" name="Cloud 44"/>
          <p:cNvSpPr/>
          <p:nvPr/>
        </p:nvSpPr>
        <p:spPr>
          <a:xfrm>
            <a:off x="2106706" y="1001059"/>
            <a:ext cx="4751294" cy="40640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Rounded Rectangle 30"/>
          <p:cNvSpPr/>
          <p:nvPr/>
        </p:nvSpPr>
        <p:spPr>
          <a:xfrm>
            <a:off x="3538435" y="4384261"/>
            <a:ext cx="2106282" cy="2044230"/>
          </a:xfrm>
          <a:prstGeom prst="roundRect">
            <a:avLst/>
          </a:prstGeom>
          <a:solidFill>
            <a:schemeClr val="tx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800000"/>
                </a:solidFill>
              </a:rPr>
              <a:t>   EPS Device/App</a:t>
            </a:r>
          </a:p>
          <a:p>
            <a:endParaRPr lang="en-US" b="1" dirty="0">
              <a:solidFill>
                <a:srgbClr val="800000"/>
              </a:solidFill>
            </a:endParaRPr>
          </a:p>
          <a:p>
            <a:endParaRPr lang="en-US" b="1" dirty="0" smtClean="0">
              <a:solidFill>
                <a:srgbClr val="800000"/>
              </a:solidFill>
            </a:endParaRPr>
          </a:p>
          <a:p>
            <a:endParaRPr lang="en-US" b="1" dirty="0">
              <a:solidFill>
                <a:srgbClr val="800000"/>
              </a:solidFill>
            </a:endParaRPr>
          </a:p>
          <a:p>
            <a:endParaRPr lang="en-US" b="1" dirty="0" smtClean="0">
              <a:solidFill>
                <a:srgbClr val="800000"/>
              </a:solidFill>
            </a:endParaRPr>
          </a:p>
          <a:p>
            <a:endParaRPr lang="en-US" b="1" dirty="0" smtClean="0">
              <a:solidFill>
                <a:srgbClr val="800000"/>
              </a:solidFill>
            </a:endParaRPr>
          </a:p>
        </p:txBody>
      </p:sp>
      <p:sp>
        <p:nvSpPr>
          <p:cNvPr id="17" name="Rounded Rectangle 16"/>
          <p:cNvSpPr/>
          <p:nvPr/>
        </p:nvSpPr>
        <p:spPr>
          <a:xfrm>
            <a:off x="6428246" y="3728483"/>
            <a:ext cx="2106282" cy="2044230"/>
          </a:xfrm>
          <a:prstGeom prst="roundRect">
            <a:avLst/>
          </a:prstGeom>
          <a:solidFill>
            <a:schemeClr val="tx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800000"/>
                </a:solidFill>
              </a:rPr>
              <a:t>EDUSHOP</a:t>
            </a:r>
          </a:p>
          <a:p>
            <a:pPr algn="ctr"/>
            <a:r>
              <a:rPr lang="en-US" dirty="0" smtClean="0">
                <a:solidFill>
                  <a:srgbClr val="000000"/>
                </a:solidFill>
              </a:rPr>
              <a:t>Personal access and rankings to all educational institutional, program, course and skills</a:t>
            </a:r>
            <a:r>
              <a:rPr lang="en-US" dirty="0">
                <a:solidFill>
                  <a:srgbClr val="000000"/>
                </a:solidFill>
              </a:rPr>
              <a:t> </a:t>
            </a:r>
            <a:r>
              <a:rPr lang="en-US" dirty="0" smtClean="0">
                <a:solidFill>
                  <a:srgbClr val="000000"/>
                </a:solidFill>
              </a:rPr>
              <a:t>ratings. </a:t>
            </a:r>
            <a:endParaRPr lang="en-US" dirty="0">
              <a:solidFill>
                <a:srgbClr val="000000"/>
              </a:solidFill>
            </a:endParaRPr>
          </a:p>
        </p:txBody>
      </p:sp>
      <p:sp>
        <p:nvSpPr>
          <p:cNvPr id="24" name="TextBox 23"/>
          <p:cNvSpPr txBox="1"/>
          <p:nvPr/>
        </p:nvSpPr>
        <p:spPr>
          <a:xfrm>
            <a:off x="3171401" y="1314210"/>
            <a:ext cx="3383777" cy="2185214"/>
          </a:xfrm>
          <a:prstGeom prst="rect">
            <a:avLst/>
          </a:prstGeom>
          <a:noFill/>
        </p:spPr>
        <p:txBody>
          <a:bodyPr wrap="square" rtlCol="0">
            <a:spAutoFit/>
          </a:bodyPr>
          <a:lstStyle/>
          <a:p>
            <a:pPr algn="ctr"/>
            <a:r>
              <a:rPr lang="en-US" sz="3200" b="1" dirty="0" smtClean="0">
                <a:solidFill>
                  <a:srgbClr val="800000"/>
                </a:solidFill>
              </a:rPr>
              <a:t>MY EDUMART</a:t>
            </a:r>
          </a:p>
          <a:p>
            <a:pPr algn="ctr"/>
            <a:r>
              <a:rPr lang="en-US" sz="2000" b="1" i="1" dirty="0" smtClean="0">
                <a:solidFill>
                  <a:srgbClr val="800000"/>
                </a:solidFill>
              </a:rPr>
              <a:t>Records and </a:t>
            </a:r>
            <a:r>
              <a:rPr lang="en-US" sz="2000" b="1" i="1" dirty="0">
                <a:solidFill>
                  <a:srgbClr val="800000"/>
                </a:solidFill>
              </a:rPr>
              <a:t>E</a:t>
            </a:r>
            <a:r>
              <a:rPr lang="en-US" sz="2000" b="1" i="1" dirty="0" smtClean="0">
                <a:solidFill>
                  <a:srgbClr val="800000"/>
                </a:solidFill>
              </a:rPr>
              <a:t>ducation Navigation as a Service</a:t>
            </a:r>
          </a:p>
          <a:p>
            <a:pPr algn="ctr"/>
            <a:r>
              <a:rPr lang="en-US" sz="2000" b="1" dirty="0">
                <a:solidFill>
                  <a:srgbClr val="800000"/>
                </a:solidFill>
              </a:rPr>
              <a:t>v</a:t>
            </a:r>
            <a:r>
              <a:rPr lang="en-US" sz="2000" b="1" dirty="0" smtClean="0">
                <a:solidFill>
                  <a:srgbClr val="800000"/>
                </a:solidFill>
              </a:rPr>
              <a:t>ia the EPS records and navigation system framework. </a:t>
            </a:r>
            <a:endParaRPr lang="en-US" sz="2000" b="1" dirty="0">
              <a:solidFill>
                <a:srgbClr val="800000"/>
              </a:solidFill>
            </a:endParaRPr>
          </a:p>
        </p:txBody>
      </p:sp>
      <p:sp>
        <p:nvSpPr>
          <p:cNvPr id="27" name="Rounded Rectangle 26"/>
          <p:cNvSpPr/>
          <p:nvPr/>
        </p:nvSpPr>
        <p:spPr>
          <a:xfrm>
            <a:off x="569846" y="3961468"/>
            <a:ext cx="2106282" cy="2044230"/>
          </a:xfrm>
          <a:prstGeom prst="roundRect">
            <a:avLst/>
          </a:prstGeom>
          <a:solidFill>
            <a:schemeClr val="tx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800000"/>
                </a:solidFill>
              </a:rPr>
              <a:t>EDUFAX</a:t>
            </a:r>
          </a:p>
          <a:p>
            <a:pPr algn="ctr"/>
            <a:r>
              <a:rPr lang="en-US" dirty="0" smtClean="0">
                <a:solidFill>
                  <a:srgbClr val="000000"/>
                </a:solidFill>
              </a:rPr>
              <a:t>Personalized certificate of credentials and employability </a:t>
            </a:r>
            <a:endParaRPr lang="en-US" dirty="0">
              <a:solidFill>
                <a:srgbClr val="000000"/>
              </a:solidFill>
            </a:endParaRPr>
          </a:p>
        </p:txBody>
      </p:sp>
      <p:pic>
        <p:nvPicPr>
          <p:cNvPr id="29" name="Picture 28" descr="building10.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flipH="1">
            <a:off x="1924649" y="3203088"/>
            <a:ext cx="2319610" cy="14010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2" name="Picture 31" descr="Slide06.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538435" y="4983583"/>
            <a:ext cx="2106282" cy="1554217"/>
          </a:xfrm>
          <a:prstGeom prst="rect">
            <a:avLst/>
          </a:prstGeom>
          <a:ln w="88900" cap="sq" cmpd="thickThin">
            <a:solidFill>
              <a:srgbClr val="000000"/>
            </a:solidFill>
            <a:prstDash val="solid"/>
            <a:miter lim="800000"/>
          </a:ln>
          <a:effectLst>
            <a:innerShdw blurRad="76200">
              <a:srgbClr val="000000"/>
            </a:innerShdw>
          </a:effectLst>
        </p:spPr>
      </p:pic>
      <p:sp>
        <p:nvSpPr>
          <p:cNvPr id="43" name="TextBox 42"/>
          <p:cNvSpPr txBox="1"/>
          <p:nvPr/>
        </p:nvSpPr>
        <p:spPr>
          <a:xfrm>
            <a:off x="2207695" y="3007016"/>
            <a:ext cx="1927413" cy="369332"/>
          </a:xfrm>
          <a:prstGeom prst="rect">
            <a:avLst/>
          </a:prstGeom>
          <a:noFill/>
        </p:spPr>
        <p:txBody>
          <a:bodyPr wrap="square" rtlCol="0">
            <a:spAutoFit/>
          </a:bodyPr>
          <a:lstStyle/>
          <a:p>
            <a:pPr algn="ctr"/>
            <a:r>
              <a:rPr lang="en-US" dirty="0" smtClean="0">
                <a:effectLst>
                  <a:glow rad="330200">
                    <a:schemeClr val="bg1">
                      <a:alpha val="75000"/>
                    </a:schemeClr>
                  </a:glow>
                </a:effectLst>
              </a:rPr>
              <a:t>My Data Button</a:t>
            </a:r>
            <a:endParaRPr lang="en-US" dirty="0">
              <a:effectLst>
                <a:glow rad="330200">
                  <a:schemeClr val="bg1">
                    <a:alpha val="75000"/>
                  </a:schemeClr>
                </a:glow>
              </a:effectLst>
            </a:endParaRPr>
          </a:p>
        </p:txBody>
      </p:sp>
    </p:spTree>
    <p:extLst>
      <p:ext uri="{BB962C8B-B14F-4D97-AF65-F5344CB8AC3E}">
        <p14:creationId xmlns:p14="http://schemas.microsoft.com/office/powerpoint/2010/main" val="255836564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4390" y="331441"/>
            <a:ext cx="7504562" cy="6186309"/>
          </a:xfrm>
          <a:prstGeom prst="rect">
            <a:avLst/>
          </a:prstGeom>
          <a:noFill/>
        </p:spPr>
        <p:txBody>
          <a:bodyPr wrap="square" rtlCol="0">
            <a:spAutoFit/>
          </a:bodyPr>
          <a:lstStyle/>
          <a:p>
            <a:pPr algn="ctr"/>
            <a:r>
              <a:rPr lang="en-US" sz="4400" b="1" dirty="0" smtClean="0">
                <a:solidFill>
                  <a:schemeClr val="accent1">
                    <a:lumMod val="60000"/>
                    <a:lumOff val="40000"/>
                  </a:schemeClr>
                </a:solidFill>
              </a:rPr>
              <a:t>In the 21</a:t>
            </a:r>
            <a:r>
              <a:rPr lang="en-US" sz="4400" b="1" baseline="30000" dirty="0" smtClean="0">
                <a:solidFill>
                  <a:schemeClr val="accent1">
                    <a:lumMod val="60000"/>
                    <a:lumOff val="40000"/>
                  </a:schemeClr>
                </a:solidFill>
              </a:rPr>
              <a:t>st</a:t>
            </a:r>
            <a:r>
              <a:rPr lang="en-US" sz="4400" b="1" dirty="0" smtClean="0">
                <a:solidFill>
                  <a:schemeClr val="accent1">
                    <a:lumMod val="60000"/>
                    <a:lumOff val="40000"/>
                  </a:schemeClr>
                </a:solidFill>
              </a:rPr>
              <a:t> Century it is inexcusable and unimaginable that students only receive a transcript and diploma as evidence of who they are after 16 years of education.   No wonder there is a mismatch between skilled workers and job openings!</a:t>
            </a:r>
            <a:endParaRPr lang="en-US" sz="4400" b="1" dirty="0">
              <a:solidFill>
                <a:schemeClr val="accent1">
                  <a:lumMod val="60000"/>
                  <a:lumOff val="40000"/>
                </a:schemeClr>
              </a:solidFill>
            </a:endParaRPr>
          </a:p>
        </p:txBody>
      </p:sp>
    </p:spTree>
    <p:extLst>
      <p:ext uri="{BB962C8B-B14F-4D97-AF65-F5344CB8AC3E}">
        <p14:creationId xmlns:p14="http://schemas.microsoft.com/office/powerpoint/2010/main" val="125971951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lide0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extBox 1"/>
          <p:cNvSpPr txBox="1"/>
          <p:nvPr/>
        </p:nvSpPr>
        <p:spPr>
          <a:xfrm>
            <a:off x="295903" y="1708274"/>
            <a:ext cx="2626222" cy="338554"/>
          </a:xfrm>
          <a:prstGeom prst="rect">
            <a:avLst/>
          </a:prstGeom>
          <a:noFill/>
        </p:spPr>
        <p:txBody>
          <a:bodyPr wrap="square" rtlCol="0">
            <a:spAutoFit/>
          </a:bodyPr>
          <a:lstStyle/>
          <a:p>
            <a:pPr algn="ctr"/>
            <a:r>
              <a:rPr lang="en-US" sz="1600" b="1" dirty="0" smtClean="0">
                <a:solidFill>
                  <a:schemeClr val="bg1"/>
                </a:solidFill>
              </a:rPr>
              <a:t>COLLABORATION</a:t>
            </a:r>
            <a:endParaRPr lang="en-US" sz="1600" b="1" dirty="0">
              <a:solidFill>
                <a:schemeClr val="bg1"/>
              </a:solidFill>
            </a:endParaRPr>
          </a:p>
        </p:txBody>
      </p:sp>
      <p:sp>
        <p:nvSpPr>
          <p:cNvPr id="5" name="TextBox 4"/>
          <p:cNvSpPr txBox="1"/>
          <p:nvPr/>
        </p:nvSpPr>
        <p:spPr>
          <a:xfrm>
            <a:off x="4528561" y="1786716"/>
            <a:ext cx="1843293" cy="338554"/>
          </a:xfrm>
          <a:prstGeom prst="rect">
            <a:avLst/>
          </a:prstGeom>
          <a:noFill/>
        </p:spPr>
        <p:txBody>
          <a:bodyPr wrap="square" rtlCol="0">
            <a:spAutoFit/>
          </a:bodyPr>
          <a:lstStyle/>
          <a:p>
            <a:pPr algn="ctr"/>
            <a:r>
              <a:rPr lang="en-US" sz="1600" b="1" dirty="0" smtClean="0">
                <a:solidFill>
                  <a:schemeClr val="bg1"/>
                </a:solidFill>
              </a:rPr>
              <a:t>ANALYTCS</a:t>
            </a:r>
            <a:endParaRPr lang="en-US" sz="1600" b="1" dirty="0">
              <a:solidFill>
                <a:schemeClr val="bg1"/>
              </a:solidFill>
            </a:endParaRPr>
          </a:p>
        </p:txBody>
      </p:sp>
      <p:sp>
        <p:nvSpPr>
          <p:cNvPr id="6" name="TextBox 5"/>
          <p:cNvSpPr txBox="1"/>
          <p:nvPr/>
        </p:nvSpPr>
        <p:spPr>
          <a:xfrm>
            <a:off x="5412725" y="98901"/>
            <a:ext cx="2626222" cy="369332"/>
          </a:xfrm>
          <a:prstGeom prst="rect">
            <a:avLst/>
          </a:prstGeom>
          <a:noFill/>
        </p:spPr>
        <p:txBody>
          <a:bodyPr wrap="square" rtlCol="0">
            <a:spAutoFit/>
          </a:bodyPr>
          <a:lstStyle/>
          <a:p>
            <a:pPr algn="ctr"/>
            <a:r>
              <a:rPr lang="en-US" b="1" dirty="0" smtClean="0">
                <a:solidFill>
                  <a:schemeClr val="bg1"/>
                </a:solidFill>
              </a:rPr>
              <a:t>DATA</a:t>
            </a:r>
            <a:endParaRPr lang="en-US" b="1" dirty="0">
              <a:solidFill>
                <a:schemeClr val="bg1"/>
              </a:solidFill>
            </a:endParaRPr>
          </a:p>
        </p:txBody>
      </p:sp>
      <p:sp>
        <p:nvSpPr>
          <p:cNvPr id="7" name="TextBox 6"/>
          <p:cNvSpPr txBox="1"/>
          <p:nvPr/>
        </p:nvSpPr>
        <p:spPr>
          <a:xfrm>
            <a:off x="4919539" y="5043679"/>
            <a:ext cx="4384743" cy="292388"/>
          </a:xfrm>
          <a:prstGeom prst="rect">
            <a:avLst/>
          </a:prstGeom>
          <a:noFill/>
        </p:spPr>
        <p:txBody>
          <a:bodyPr wrap="square" rtlCol="0">
            <a:spAutoFit/>
          </a:bodyPr>
          <a:lstStyle/>
          <a:p>
            <a:pPr algn="ctr"/>
            <a:r>
              <a:rPr lang="en-US" sz="1300" b="1" dirty="0" smtClean="0"/>
              <a:t>Data, Facts, and Collaboration align for career match </a:t>
            </a:r>
            <a:endParaRPr lang="en-US" sz="1300" b="1" dirty="0"/>
          </a:p>
        </p:txBody>
      </p:sp>
      <p:sp>
        <p:nvSpPr>
          <p:cNvPr id="8" name="TextBox 7"/>
          <p:cNvSpPr txBox="1"/>
          <p:nvPr/>
        </p:nvSpPr>
        <p:spPr>
          <a:xfrm>
            <a:off x="2922125" y="1768716"/>
            <a:ext cx="1687439" cy="338554"/>
          </a:xfrm>
          <a:prstGeom prst="rect">
            <a:avLst/>
          </a:prstGeom>
          <a:noFill/>
        </p:spPr>
        <p:txBody>
          <a:bodyPr wrap="square" rtlCol="0">
            <a:spAutoFit/>
          </a:bodyPr>
          <a:lstStyle/>
          <a:p>
            <a:pPr algn="ctr"/>
            <a:r>
              <a:rPr lang="en-US" sz="1600" b="1" dirty="0" smtClean="0">
                <a:solidFill>
                  <a:schemeClr val="bg1"/>
                </a:solidFill>
              </a:rPr>
              <a:t>FACTS</a:t>
            </a:r>
            <a:endParaRPr lang="en-US" sz="1600" b="1" dirty="0">
              <a:solidFill>
                <a:schemeClr val="bg1"/>
              </a:solidFill>
            </a:endParaRPr>
          </a:p>
        </p:txBody>
      </p:sp>
    </p:spTree>
    <p:extLst>
      <p:ext uri="{BB962C8B-B14F-4D97-AF65-F5344CB8AC3E}">
        <p14:creationId xmlns:p14="http://schemas.microsoft.com/office/powerpoint/2010/main" val="342048552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9462" y="260189"/>
            <a:ext cx="7865774" cy="5632311"/>
          </a:xfrm>
          <a:prstGeom prst="rect">
            <a:avLst/>
          </a:prstGeom>
          <a:noFill/>
        </p:spPr>
        <p:txBody>
          <a:bodyPr wrap="square" rtlCol="0">
            <a:spAutoFit/>
          </a:bodyPr>
          <a:lstStyle/>
          <a:p>
            <a:pPr algn="ctr"/>
            <a:r>
              <a:rPr lang="en-US" sz="4000" b="1" dirty="0" smtClean="0">
                <a:solidFill>
                  <a:schemeClr val="accent1">
                    <a:lumMod val="60000"/>
                    <a:lumOff val="40000"/>
                  </a:schemeClr>
                </a:solidFill>
              </a:rPr>
              <a:t>American education and the students of America need the innovation, purpose, persistence, and disciplines found in the ‘health’ and ‘predictive analytics’ industries.  Students must have access to their records and leverage them to navigate in the right directions. </a:t>
            </a:r>
            <a:endParaRPr lang="en-US" sz="4000" b="1" dirty="0">
              <a:solidFill>
                <a:schemeClr val="accent1">
                  <a:lumMod val="60000"/>
                  <a:lumOff val="40000"/>
                </a:schemeClr>
              </a:solidFill>
            </a:endParaRPr>
          </a:p>
        </p:txBody>
      </p:sp>
    </p:spTree>
    <p:extLst>
      <p:ext uri="{BB962C8B-B14F-4D97-AF65-F5344CB8AC3E}">
        <p14:creationId xmlns:p14="http://schemas.microsoft.com/office/powerpoint/2010/main" val="255856478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3476" y="5524565"/>
            <a:ext cx="8879404" cy="1013012"/>
          </a:xfrm>
        </p:spPr>
        <p:txBody>
          <a:bodyPr/>
          <a:lstStyle/>
          <a:p>
            <a:r>
              <a:rPr lang="en-US" sz="3600" dirty="0" smtClean="0"/>
              <a:t>Providing Personalized  Student Ownership and Access to Educational Records </a:t>
            </a:r>
            <a:endParaRPr lang="en-US" sz="3600" dirty="0"/>
          </a:p>
        </p:txBody>
      </p:sp>
      <p:sp>
        <p:nvSpPr>
          <p:cNvPr id="3" name="Subtitle 2"/>
          <p:cNvSpPr>
            <a:spLocks noGrp="1"/>
          </p:cNvSpPr>
          <p:nvPr>
            <p:ph type="subTitle" idx="1"/>
          </p:nvPr>
        </p:nvSpPr>
        <p:spPr>
          <a:xfrm>
            <a:off x="675595" y="307890"/>
            <a:ext cx="7542212" cy="1030942"/>
          </a:xfrm>
        </p:spPr>
        <p:txBody>
          <a:bodyPr>
            <a:normAutofit fontScale="92500" lnSpcReduction="20000"/>
          </a:bodyPr>
          <a:lstStyle/>
          <a:p>
            <a:r>
              <a:rPr lang="en-US" sz="4000" dirty="0" smtClean="0">
                <a:solidFill>
                  <a:srgbClr val="FFFF00"/>
                </a:solidFill>
              </a:rPr>
              <a:t>The Educational Positioning System </a:t>
            </a:r>
            <a:r>
              <a:rPr lang="en-US" sz="4000" i="1" dirty="0" smtClean="0">
                <a:solidFill>
                  <a:srgbClr val="FFFF00"/>
                </a:solidFill>
                <a:effectLst>
                  <a:glow rad="304800">
                    <a:srgbClr val="000090">
                      <a:alpha val="75000"/>
                    </a:srgbClr>
                  </a:glow>
                  <a:outerShdw blurRad="101600" dist="63500" dir="2700000" algn="tl" rotWithShape="0">
                    <a:prstClr val="black">
                      <a:alpha val="75000"/>
                    </a:prstClr>
                  </a:outerShdw>
                </a:effectLst>
              </a:rPr>
              <a:t>Stratosphere</a:t>
            </a:r>
            <a:r>
              <a:rPr lang="en-US" sz="4000" dirty="0" smtClean="0"/>
              <a:t> </a:t>
            </a:r>
            <a:endParaRPr lang="en-US" sz="4000" dirty="0"/>
          </a:p>
        </p:txBody>
      </p:sp>
      <p:pic>
        <p:nvPicPr>
          <p:cNvPr id="4" name="Picture 3" descr="Slide0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76346" y="1500486"/>
            <a:ext cx="6620420" cy="3935874"/>
          </a:xfrm>
          <a:prstGeom prst="rect">
            <a:avLst/>
          </a:prstGeom>
        </p:spPr>
      </p:pic>
    </p:spTree>
    <p:extLst>
      <p:ext uri="{BB962C8B-B14F-4D97-AF65-F5344CB8AC3E}">
        <p14:creationId xmlns:p14="http://schemas.microsoft.com/office/powerpoint/2010/main" val="129577184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6144" y="5365795"/>
            <a:ext cx="8200570" cy="1013012"/>
          </a:xfrm>
        </p:spPr>
        <p:txBody>
          <a:bodyPr/>
          <a:lstStyle/>
          <a:p>
            <a:r>
              <a:rPr lang="en-US" sz="3200" dirty="0" smtClean="0"/>
              <a:t>Through the extra-operability of all educational data systems which contain student assessment, achievement, progress, competencies, and career ambitions.</a:t>
            </a:r>
            <a:endParaRPr lang="en-US" sz="3200" dirty="0"/>
          </a:p>
        </p:txBody>
      </p:sp>
      <p:sp>
        <p:nvSpPr>
          <p:cNvPr id="4" name="Subtitle 2"/>
          <p:cNvSpPr txBox="1">
            <a:spLocks/>
          </p:cNvSpPr>
          <p:nvPr/>
        </p:nvSpPr>
        <p:spPr>
          <a:xfrm>
            <a:off x="820738" y="212802"/>
            <a:ext cx="7542212" cy="1030942"/>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lgn="ctr" defTabSz="914400" rtl="0" eaLnBrk="1" latinLnBrk="0" hangingPunct="1">
              <a:spcBef>
                <a:spcPts val="600"/>
              </a:spcBef>
              <a:buFontTx/>
              <a:buNone/>
              <a:defRPr sz="22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2pPr>
            <a:lvl3pPr marL="914400" indent="0" algn="ctr" defTabSz="914400" rtl="0" eaLnBrk="1" latinLnBrk="0" hangingPunct="1">
              <a:spcBef>
                <a:spcPts val="600"/>
              </a:spcBef>
              <a:buFontTx/>
              <a:buNone/>
              <a:defRPr sz="20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3pPr>
            <a:lvl4pPr marL="1371600" indent="0" algn="ctr" defTabSz="914400" rtl="0" eaLnBrk="1" latinLnBrk="0" hangingPunct="1">
              <a:spcBef>
                <a:spcPts val="600"/>
              </a:spcBef>
              <a:buFontTx/>
              <a:buNone/>
              <a:defRPr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4pPr>
            <a:lvl5pPr marL="1828800" indent="0" algn="ctr" defTabSz="914400" rtl="0" eaLnBrk="1" latinLnBrk="0" hangingPunct="1">
              <a:spcBef>
                <a:spcPts val="600"/>
              </a:spcBef>
              <a:buFontTx/>
              <a:buNone/>
              <a:defRPr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5pPr>
            <a:lvl6pPr marL="22860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6pPr>
            <a:lvl7pPr marL="27432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7pPr>
            <a:lvl8pPr marL="32004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8pPr>
            <a:lvl9pPr marL="36576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9pPr>
          </a:lstStyle>
          <a:p>
            <a:r>
              <a:rPr lang="en-US" sz="4000" dirty="0" smtClean="0">
                <a:solidFill>
                  <a:srgbClr val="FFFF00"/>
                </a:solidFill>
              </a:rPr>
              <a:t>The Educational Positioning System </a:t>
            </a:r>
            <a:r>
              <a:rPr lang="en-US" sz="4000" i="1" dirty="0" smtClean="0">
                <a:solidFill>
                  <a:srgbClr val="FFFF00"/>
                </a:solidFill>
                <a:effectLst>
                  <a:glow rad="304800">
                    <a:srgbClr val="000090">
                      <a:alpha val="75000"/>
                    </a:srgbClr>
                  </a:glow>
                  <a:outerShdw blurRad="101600" dist="63500" dir="2700000" algn="tl" rotWithShape="0">
                    <a:prstClr val="black">
                      <a:alpha val="75000"/>
                    </a:prstClr>
                  </a:outerShdw>
                </a:effectLst>
              </a:rPr>
              <a:t>Stratosphere</a:t>
            </a:r>
            <a:r>
              <a:rPr lang="en-US" sz="4000" dirty="0" smtClean="0"/>
              <a:t> </a:t>
            </a:r>
            <a:endParaRPr lang="en-US" sz="4000" dirty="0"/>
          </a:p>
        </p:txBody>
      </p:sp>
      <p:pic>
        <p:nvPicPr>
          <p:cNvPr id="6" name="Picture 5" descr="building10.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610681" y="1789339"/>
            <a:ext cx="3799160" cy="2294661"/>
          </a:xfrm>
          <a:prstGeom prst="rect">
            <a:avLst/>
          </a:prstGeom>
          <a:ln>
            <a:noFill/>
          </a:ln>
          <a:effectLst>
            <a:outerShdw blurRad="190500" algn="tl" rotWithShape="0">
              <a:srgbClr val="000000">
                <a:alpha val="70000"/>
              </a:srgbClr>
            </a:outerShdw>
          </a:effectLst>
        </p:spPr>
      </p:pic>
      <p:sp>
        <p:nvSpPr>
          <p:cNvPr id="7" name="TextBox 6"/>
          <p:cNvSpPr txBox="1"/>
          <p:nvPr/>
        </p:nvSpPr>
        <p:spPr>
          <a:xfrm>
            <a:off x="3104594" y="3616437"/>
            <a:ext cx="3305247" cy="461665"/>
          </a:xfrm>
          <a:prstGeom prst="rect">
            <a:avLst/>
          </a:prstGeom>
          <a:noFill/>
        </p:spPr>
        <p:txBody>
          <a:bodyPr wrap="square" rtlCol="0">
            <a:spAutoFit/>
          </a:bodyPr>
          <a:lstStyle/>
          <a:p>
            <a:pPr algn="ctr"/>
            <a:r>
              <a:rPr lang="en-US" sz="2400" b="1" dirty="0" smtClean="0">
                <a:solidFill>
                  <a:srgbClr val="FFFF00"/>
                </a:solidFill>
                <a:effectLst>
                  <a:glow rad="228600">
                    <a:schemeClr val="bg1">
                      <a:alpha val="40000"/>
                    </a:schemeClr>
                  </a:glow>
                </a:effectLst>
              </a:rPr>
              <a:t>My EDUMART DATA</a:t>
            </a:r>
            <a:endParaRPr lang="en-US" sz="2400" b="1" dirty="0">
              <a:solidFill>
                <a:srgbClr val="FFFF00"/>
              </a:solidFill>
              <a:effectLst>
                <a:glow rad="228600">
                  <a:schemeClr val="bg1">
                    <a:alpha val="40000"/>
                  </a:schemeClr>
                </a:glow>
              </a:effectLst>
            </a:endParaRPr>
          </a:p>
        </p:txBody>
      </p:sp>
    </p:spTree>
    <p:extLst>
      <p:ext uri="{BB962C8B-B14F-4D97-AF65-F5344CB8AC3E}">
        <p14:creationId xmlns:p14="http://schemas.microsoft.com/office/powerpoint/2010/main" val="303426000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3476" y="5365794"/>
            <a:ext cx="8879404" cy="1147491"/>
          </a:xfrm>
        </p:spPr>
        <p:txBody>
          <a:bodyPr/>
          <a:lstStyle/>
          <a:p>
            <a:r>
              <a:rPr lang="en-US" sz="3200" dirty="0" smtClean="0"/>
              <a:t>Affording every student the right to visualize and navigate the alignment of education to their personalized career journey on a regular basis. </a:t>
            </a:r>
            <a:endParaRPr lang="en-US" sz="3200" dirty="0"/>
          </a:p>
        </p:txBody>
      </p:sp>
      <p:sp>
        <p:nvSpPr>
          <p:cNvPr id="4" name="Subtitle 2"/>
          <p:cNvSpPr txBox="1">
            <a:spLocks/>
          </p:cNvSpPr>
          <p:nvPr/>
        </p:nvSpPr>
        <p:spPr>
          <a:xfrm>
            <a:off x="704516" y="125108"/>
            <a:ext cx="7542212" cy="1030942"/>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lgn="ctr" defTabSz="914400" rtl="0" eaLnBrk="1" latinLnBrk="0" hangingPunct="1">
              <a:spcBef>
                <a:spcPts val="600"/>
              </a:spcBef>
              <a:buFontTx/>
              <a:buNone/>
              <a:defRPr sz="22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2pPr>
            <a:lvl3pPr marL="914400" indent="0" algn="ctr" defTabSz="914400" rtl="0" eaLnBrk="1" latinLnBrk="0" hangingPunct="1">
              <a:spcBef>
                <a:spcPts val="600"/>
              </a:spcBef>
              <a:buFontTx/>
              <a:buNone/>
              <a:defRPr sz="20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3pPr>
            <a:lvl4pPr marL="1371600" indent="0" algn="ctr" defTabSz="914400" rtl="0" eaLnBrk="1" latinLnBrk="0" hangingPunct="1">
              <a:spcBef>
                <a:spcPts val="600"/>
              </a:spcBef>
              <a:buFontTx/>
              <a:buNone/>
              <a:defRPr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4pPr>
            <a:lvl5pPr marL="1828800" indent="0" algn="ctr" defTabSz="914400" rtl="0" eaLnBrk="1" latinLnBrk="0" hangingPunct="1">
              <a:spcBef>
                <a:spcPts val="600"/>
              </a:spcBef>
              <a:buFontTx/>
              <a:buNone/>
              <a:defRPr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5pPr>
            <a:lvl6pPr marL="22860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6pPr>
            <a:lvl7pPr marL="27432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7pPr>
            <a:lvl8pPr marL="32004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8pPr>
            <a:lvl9pPr marL="36576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9pPr>
          </a:lstStyle>
          <a:p>
            <a:r>
              <a:rPr lang="en-US" sz="4000" dirty="0" smtClean="0">
                <a:solidFill>
                  <a:srgbClr val="FFFF00"/>
                </a:solidFill>
              </a:rPr>
              <a:t>The Educational Positioning System </a:t>
            </a:r>
            <a:r>
              <a:rPr lang="en-US" sz="4000" i="1" dirty="0">
                <a:solidFill>
                  <a:srgbClr val="FFFF00"/>
                </a:solidFill>
                <a:effectLst>
                  <a:glow rad="304800">
                    <a:srgbClr val="000090">
                      <a:alpha val="75000"/>
                    </a:srgbClr>
                  </a:glow>
                  <a:outerShdw blurRad="101600" dist="63500" dir="2700000" algn="tl" rotWithShape="0">
                    <a:prstClr val="black">
                      <a:alpha val="75000"/>
                    </a:prstClr>
                  </a:outerShdw>
                </a:effectLst>
              </a:rPr>
              <a:t>Stratosphere </a:t>
            </a:r>
          </a:p>
        </p:txBody>
      </p:sp>
      <p:pic>
        <p:nvPicPr>
          <p:cNvPr id="5" name="Picture 4" descr="Slide06.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237485" y="1640628"/>
            <a:ext cx="4227996" cy="317099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01629789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6144" y="5365795"/>
            <a:ext cx="8200570" cy="1013012"/>
          </a:xfrm>
        </p:spPr>
        <p:txBody>
          <a:bodyPr/>
          <a:lstStyle/>
          <a:p>
            <a:r>
              <a:rPr lang="en-US" sz="3200" dirty="0" smtClean="0"/>
              <a:t>Outputting  an EDUFAX that personally identifies where a student has been, what they have achieved, and what they can perform against in the job market. </a:t>
            </a:r>
            <a:endParaRPr lang="en-US" sz="3200" dirty="0"/>
          </a:p>
        </p:txBody>
      </p:sp>
      <p:sp>
        <p:nvSpPr>
          <p:cNvPr id="4" name="Subtitle 2"/>
          <p:cNvSpPr txBox="1">
            <a:spLocks/>
          </p:cNvSpPr>
          <p:nvPr/>
        </p:nvSpPr>
        <p:spPr>
          <a:xfrm>
            <a:off x="704516" y="230956"/>
            <a:ext cx="7542212" cy="1030942"/>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lgn="ctr" defTabSz="914400" rtl="0" eaLnBrk="1" latinLnBrk="0" hangingPunct="1">
              <a:spcBef>
                <a:spcPts val="600"/>
              </a:spcBef>
              <a:buFontTx/>
              <a:buNone/>
              <a:defRPr sz="22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2pPr>
            <a:lvl3pPr marL="914400" indent="0" algn="ctr" defTabSz="914400" rtl="0" eaLnBrk="1" latinLnBrk="0" hangingPunct="1">
              <a:spcBef>
                <a:spcPts val="600"/>
              </a:spcBef>
              <a:buFontTx/>
              <a:buNone/>
              <a:defRPr sz="20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3pPr>
            <a:lvl4pPr marL="1371600" indent="0" algn="ctr" defTabSz="914400" rtl="0" eaLnBrk="1" latinLnBrk="0" hangingPunct="1">
              <a:spcBef>
                <a:spcPts val="600"/>
              </a:spcBef>
              <a:buFontTx/>
              <a:buNone/>
              <a:defRPr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4pPr>
            <a:lvl5pPr marL="1828800" indent="0" algn="ctr" defTabSz="914400" rtl="0" eaLnBrk="1" latinLnBrk="0" hangingPunct="1">
              <a:spcBef>
                <a:spcPts val="600"/>
              </a:spcBef>
              <a:buFontTx/>
              <a:buNone/>
              <a:defRPr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5pPr>
            <a:lvl6pPr marL="22860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6pPr>
            <a:lvl7pPr marL="27432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7pPr>
            <a:lvl8pPr marL="32004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8pPr>
            <a:lvl9pPr marL="36576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9pPr>
          </a:lstStyle>
          <a:p>
            <a:r>
              <a:rPr lang="en-US" sz="4000" dirty="0" smtClean="0">
                <a:solidFill>
                  <a:srgbClr val="FFFF00"/>
                </a:solidFill>
              </a:rPr>
              <a:t>The Educational Positioning System </a:t>
            </a:r>
            <a:r>
              <a:rPr lang="en-US" sz="4000" i="1" dirty="0">
                <a:solidFill>
                  <a:srgbClr val="FFFF00"/>
                </a:solidFill>
                <a:effectLst>
                  <a:glow rad="304800">
                    <a:srgbClr val="000090">
                      <a:alpha val="75000"/>
                    </a:srgbClr>
                  </a:glow>
                  <a:outerShdw blurRad="101600" dist="63500" dir="2700000" algn="tl" rotWithShape="0">
                    <a:prstClr val="black">
                      <a:alpha val="75000"/>
                    </a:prstClr>
                  </a:outerShdw>
                </a:effectLst>
              </a:rPr>
              <a:t>Stratosphere </a:t>
            </a:r>
          </a:p>
        </p:txBody>
      </p:sp>
      <p:grpSp>
        <p:nvGrpSpPr>
          <p:cNvPr id="3" name="Group 2"/>
          <p:cNvGrpSpPr/>
          <p:nvPr/>
        </p:nvGrpSpPr>
        <p:grpSpPr>
          <a:xfrm>
            <a:off x="987421" y="2222788"/>
            <a:ext cx="6729710" cy="1781757"/>
            <a:chOff x="1058385" y="2222788"/>
            <a:chExt cx="6729710" cy="1781757"/>
          </a:xfrm>
        </p:grpSpPr>
        <p:sp>
          <p:nvSpPr>
            <p:cNvPr id="6" name="Rectangle 5"/>
            <p:cNvSpPr/>
            <p:nvPr/>
          </p:nvSpPr>
          <p:spPr>
            <a:xfrm>
              <a:off x="1058385" y="2222788"/>
              <a:ext cx="6729710" cy="178175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263325" y="2473385"/>
              <a:ext cx="725679"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E</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8" name="Rectangle 7"/>
            <p:cNvSpPr/>
            <p:nvPr/>
          </p:nvSpPr>
          <p:spPr>
            <a:xfrm>
              <a:off x="1981561" y="2470635"/>
              <a:ext cx="846406"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D</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9" name="Rectangle 8"/>
            <p:cNvSpPr/>
            <p:nvPr/>
          </p:nvSpPr>
          <p:spPr>
            <a:xfrm>
              <a:off x="2761091" y="2470635"/>
              <a:ext cx="859430"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dirty="0">
                  <a:ln w="38100" cmpd="sng">
                    <a:solidFill>
                      <a:schemeClr val="bg1"/>
                    </a:solidFill>
                    <a:prstDash val="solid"/>
                  </a:ln>
                  <a:solidFill>
                    <a:schemeClr val="bg1"/>
                  </a:solidFill>
                  <a:effectLst>
                    <a:outerShdw blurRad="41275" dist="20320" dir="1800000" algn="tl" rotWithShape="0">
                      <a:srgbClr val="000000">
                        <a:alpha val="40000"/>
                      </a:srgbClr>
                    </a:outerShdw>
                  </a:effectLst>
                </a:rPr>
                <a:t>U</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0" name="Rectangle 9"/>
            <p:cNvSpPr/>
            <p:nvPr/>
          </p:nvSpPr>
          <p:spPr>
            <a:xfrm>
              <a:off x="3639306" y="2473385"/>
              <a:ext cx="688109"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F</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1" name="Rectangle 10"/>
            <p:cNvSpPr/>
            <p:nvPr/>
          </p:nvSpPr>
          <p:spPr>
            <a:xfrm>
              <a:off x="4344232" y="2467885"/>
              <a:ext cx="830876"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A</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2" name="Rectangle 11"/>
            <p:cNvSpPr/>
            <p:nvPr/>
          </p:nvSpPr>
          <p:spPr>
            <a:xfrm>
              <a:off x="5221153" y="2482776"/>
              <a:ext cx="787395"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dirty="0">
                  <a:ln w="38100" cmpd="sng">
                    <a:solidFill>
                      <a:schemeClr val="bg1"/>
                    </a:solidFill>
                    <a:prstDash val="solid"/>
                  </a:ln>
                  <a:solidFill>
                    <a:schemeClr val="bg1"/>
                  </a:solidFill>
                  <a:effectLst>
                    <a:outerShdw blurRad="41275" dist="20320" dir="1800000" algn="tl" rotWithShape="0">
                      <a:srgbClr val="000000">
                        <a:alpha val="40000"/>
                      </a:srgbClr>
                    </a:outerShdw>
                  </a:effectLst>
                </a:rPr>
                <a:t>X</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pic>
          <p:nvPicPr>
            <p:cNvPr id="13" name="Picture 12" descr="ED000083.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222169" y="2482776"/>
              <a:ext cx="1404564" cy="130854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144120173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6144" y="5365795"/>
            <a:ext cx="8200570" cy="1013012"/>
          </a:xfrm>
        </p:spPr>
        <p:txBody>
          <a:bodyPr/>
          <a:lstStyle/>
          <a:p>
            <a:r>
              <a:rPr lang="en-US" sz="3600" dirty="0" smtClean="0"/>
              <a:t>Allowing every employer to say … “I have taken your resume for a test drive, but now show me your EDUFAX.</a:t>
            </a:r>
            <a:r>
              <a:rPr lang="en-US" sz="3200" dirty="0" smtClean="0"/>
              <a:t>”</a:t>
            </a:r>
            <a:endParaRPr lang="en-US" sz="3200" dirty="0"/>
          </a:p>
        </p:txBody>
      </p:sp>
      <p:sp>
        <p:nvSpPr>
          <p:cNvPr id="4" name="Subtitle 2"/>
          <p:cNvSpPr txBox="1">
            <a:spLocks/>
          </p:cNvSpPr>
          <p:nvPr/>
        </p:nvSpPr>
        <p:spPr>
          <a:xfrm>
            <a:off x="704516" y="266238"/>
            <a:ext cx="7542212" cy="1030942"/>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lgn="ctr" defTabSz="914400" rtl="0" eaLnBrk="1" latinLnBrk="0" hangingPunct="1">
              <a:spcBef>
                <a:spcPts val="600"/>
              </a:spcBef>
              <a:buFontTx/>
              <a:buNone/>
              <a:defRPr sz="22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2pPr>
            <a:lvl3pPr marL="914400" indent="0" algn="ctr" defTabSz="914400" rtl="0" eaLnBrk="1" latinLnBrk="0" hangingPunct="1">
              <a:spcBef>
                <a:spcPts val="600"/>
              </a:spcBef>
              <a:buFontTx/>
              <a:buNone/>
              <a:defRPr sz="20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3pPr>
            <a:lvl4pPr marL="1371600" indent="0" algn="ctr" defTabSz="914400" rtl="0" eaLnBrk="1" latinLnBrk="0" hangingPunct="1">
              <a:spcBef>
                <a:spcPts val="600"/>
              </a:spcBef>
              <a:buFontTx/>
              <a:buNone/>
              <a:defRPr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4pPr>
            <a:lvl5pPr marL="1828800" indent="0" algn="ctr" defTabSz="914400" rtl="0" eaLnBrk="1" latinLnBrk="0" hangingPunct="1">
              <a:spcBef>
                <a:spcPts val="600"/>
              </a:spcBef>
              <a:buFontTx/>
              <a:buNone/>
              <a:defRPr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5pPr>
            <a:lvl6pPr marL="22860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6pPr>
            <a:lvl7pPr marL="27432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7pPr>
            <a:lvl8pPr marL="32004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8pPr>
            <a:lvl9pPr marL="3657600" indent="0" algn="ctr" defTabSz="914400" rtl="0" eaLnBrk="1" latinLnBrk="0" hangingPunct="1">
              <a:spcBef>
                <a:spcPct val="20000"/>
              </a:spcBef>
              <a:buFontTx/>
              <a:buNone/>
              <a:defRPr lang="en-US" sz="18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9pPr>
          </a:lstStyle>
          <a:p>
            <a:r>
              <a:rPr lang="en-US" sz="4000" dirty="0" smtClean="0">
                <a:solidFill>
                  <a:srgbClr val="FFFF00"/>
                </a:solidFill>
              </a:rPr>
              <a:t>The Educational Positioning System </a:t>
            </a:r>
            <a:r>
              <a:rPr lang="en-US" sz="4000" i="1" dirty="0">
                <a:solidFill>
                  <a:srgbClr val="FFFF00"/>
                </a:solidFill>
                <a:effectLst>
                  <a:glow rad="304800">
                    <a:srgbClr val="000090">
                      <a:alpha val="75000"/>
                    </a:srgbClr>
                  </a:glow>
                  <a:outerShdw blurRad="101600" dist="63500" dir="2700000" algn="tl" rotWithShape="0">
                    <a:prstClr val="black">
                      <a:alpha val="75000"/>
                    </a:prstClr>
                  </a:outerShdw>
                </a:effectLst>
              </a:rPr>
              <a:t>Stratosphere</a:t>
            </a:r>
            <a:r>
              <a:rPr lang="en-US" sz="4000" dirty="0" smtClean="0">
                <a:solidFill>
                  <a:srgbClr val="FFFF00"/>
                </a:solidFill>
                <a:effectLst>
                  <a:glow rad="139700">
                    <a:srgbClr val="000090">
                      <a:alpha val="75000"/>
                    </a:srgbClr>
                  </a:glow>
                  <a:outerShdw blurRad="101600" dist="63500" dir="2700000" algn="tl" rotWithShape="0">
                    <a:prstClr val="black">
                      <a:alpha val="75000"/>
                    </a:prstClr>
                  </a:outerShdw>
                </a:effectLst>
              </a:rPr>
              <a:t> </a:t>
            </a:r>
            <a:endParaRPr lang="en-US" sz="4000" dirty="0">
              <a:solidFill>
                <a:srgbClr val="FFFF00"/>
              </a:solidFill>
              <a:effectLst>
                <a:glow rad="139700">
                  <a:srgbClr val="000090">
                    <a:alpha val="75000"/>
                  </a:srgbClr>
                </a:glow>
                <a:outerShdw blurRad="101600" dist="63500" dir="2700000" algn="tl" rotWithShape="0">
                  <a:prstClr val="black">
                    <a:alpha val="75000"/>
                  </a:prstClr>
                </a:outerShdw>
              </a:effectLst>
            </a:endParaRPr>
          </a:p>
        </p:txBody>
      </p:sp>
      <p:sp>
        <p:nvSpPr>
          <p:cNvPr id="6" name="Rectangle 5"/>
          <p:cNvSpPr/>
          <p:nvPr/>
        </p:nvSpPr>
        <p:spPr>
          <a:xfrm>
            <a:off x="1058385" y="2222788"/>
            <a:ext cx="6729710" cy="178175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1263325" y="2473385"/>
            <a:ext cx="725679"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E</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8" name="Rectangle 7"/>
          <p:cNvSpPr/>
          <p:nvPr/>
        </p:nvSpPr>
        <p:spPr>
          <a:xfrm>
            <a:off x="1981561" y="2470635"/>
            <a:ext cx="846406"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D</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9" name="Rectangle 8"/>
          <p:cNvSpPr/>
          <p:nvPr/>
        </p:nvSpPr>
        <p:spPr>
          <a:xfrm>
            <a:off x="2761091" y="2470635"/>
            <a:ext cx="859430"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dirty="0">
                <a:ln w="38100" cmpd="sng">
                  <a:solidFill>
                    <a:schemeClr val="bg1"/>
                  </a:solidFill>
                  <a:prstDash val="solid"/>
                </a:ln>
                <a:solidFill>
                  <a:schemeClr val="bg1"/>
                </a:solidFill>
                <a:effectLst>
                  <a:outerShdw blurRad="41275" dist="20320" dir="1800000" algn="tl" rotWithShape="0">
                    <a:srgbClr val="000000">
                      <a:alpha val="40000"/>
                    </a:srgbClr>
                  </a:outerShdw>
                </a:effectLst>
              </a:rPr>
              <a:t>U</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0" name="Rectangle 9"/>
          <p:cNvSpPr/>
          <p:nvPr/>
        </p:nvSpPr>
        <p:spPr>
          <a:xfrm>
            <a:off x="3639306" y="2473385"/>
            <a:ext cx="688109"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F</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1" name="Rectangle 10"/>
          <p:cNvSpPr/>
          <p:nvPr/>
        </p:nvSpPr>
        <p:spPr>
          <a:xfrm>
            <a:off x="4344232" y="2467885"/>
            <a:ext cx="830876"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A</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2" name="Rectangle 11"/>
          <p:cNvSpPr/>
          <p:nvPr/>
        </p:nvSpPr>
        <p:spPr>
          <a:xfrm>
            <a:off x="5221153" y="2482776"/>
            <a:ext cx="787395" cy="132343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8000" b="1" dirty="0">
                <a:ln w="38100" cmpd="sng">
                  <a:solidFill>
                    <a:schemeClr val="bg1"/>
                  </a:solidFill>
                  <a:prstDash val="solid"/>
                </a:ln>
                <a:solidFill>
                  <a:schemeClr val="bg1"/>
                </a:solidFill>
                <a:effectLst>
                  <a:outerShdw blurRad="41275" dist="20320" dir="1800000" algn="tl" rotWithShape="0">
                    <a:srgbClr val="000000">
                      <a:alpha val="40000"/>
                    </a:srgbClr>
                  </a:outerShdw>
                </a:effectLst>
              </a:rPr>
              <a:t>X</a:t>
            </a:r>
            <a:endParaRPr lang="en-US" sz="80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pic>
        <p:nvPicPr>
          <p:cNvPr id="13" name="Picture 12" descr="ED000083.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222169" y="2482776"/>
            <a:ext cx="1404564" cy="130854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8175688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uilding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2400"/>
            <a:ext cx="9144000" cy="6533057"/>
          </a:xfrm>
          <a:prstGeom prst="rect">
            <a:avLst/>
          </a:prstGeom>
        </p:spPr>
      </p:pic>
    </p:spTree>
    <p:extLst>
      <p:ext uri="{BB962C8B-B14F-4D97-AF65-F5344CB8AC3E}">
        <p14:creationId xmlns:p14="http://schemas.microsoft.com/office/powerpoint/2010/main" val="40841948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330" y="146191"/>
            <a:ext cx="7581901" cy="1368261"/>
          </a:xfrm>
        </p:spPr>
        <p:txBody>
          <a:bodyPr/>
          <a:lstStyle/>
          <a:p>
            <a:r>
              <a:rPr lang="en-US" sz="3200" dirty="0"/>
              <a:t>National Impact of the EPS Solution</a:t>
            </a:r>
          </a:p>
        </p:txBody>
      </p:sp>
      <p:sp>
        <p:nvSpPr>
          <p:cNvPr id="3" name="Content Placeholder 2"/>
          <p:cNvSpPr>
            <a:spLocks noGrp="1"/>
          </p:cNvSpPr>
          <p:nvPr>
            <p:ph idx="1"/>
          </p:nvPr>
        </p:nvSpPr>
        <p:spPr>
          <a:xfrm>
            <a:off x="779462" y="1514452"/>
            <a:ext cx="7675769" cy="4862597"/>
          </a:xfrm>
        </p:spPr>
        <p:txBody>
          <a:bodyPr>
            <a:normAutofit fontScale="70000" lnSpcReduction="20000"/>
          </a:bodyPr>
          <a:lstStyle/>
          <a:p>
            <a:pPr marL="457200" indent="-457200">
              <a:buFont typeface="+mj-lt"/>
              <a:buAutoNum type="arabicPeriod"/>
            </a:pPr>
            <a:r>
              <a:rPr lang="en-US" dirty="0" smtClean="0"/>
              <a:t>Replaces </a:t>
            </a:r>
            <a:r>
              <a:rPr lang="en-US" dirty="0"/>
              <a:t>the Résumé </a:t>
            </a:r>
            <a:r>
              <a:rPr lang="en-US" dirty="0" smtClean="0"/>
              <a:t>writing practice with an EDUFAX which aligns  students’ qualities, skills, credentials, and experience with the workforce needs. Employers will start to use the EDUFAX the way auto buyers </a:t>
            </a:r>
            <a:r>
              <a:rPr lang="en-US" dirty="0"/>
              <a:t>use the </a:t>
            </a:r>
            <a:r>
              <a:rPr lang="en-US" dirty="0" smtClean="0"/>
              <a:t>CARFAX. </a:t>
            </a:r>
          </a:p>
          <a:p>
            <a:pPr marL="457200" indent="-457200">
              <a:buFont typeface="+mj-lt"/>
              <a:buAutoNum type="arabicPeriod"/>
            </a:pPr>
            <a:r>
              <a:rPr lang="en-US" dirty="0" smtClean="0"/>
              <a:t>Currently students leave K12 </a:t>
            </a:r>
            <a:r>
              <a:rPr lang="en-US" dirty="0"/>
              <a:t>and K20 </a:t>
            </a:r>
            <a:r>
              <a:rPr lang="en-US" dirty="0" smtClean="0"/>
              <a:t>with only a transcript and diploma –- the EPS provides access to a students ongoing set of records so the students can feel empowered to take ownership of their known status. This collection set is then turned into navigational and directional knowledge. </a:t>
            </a:r>
          </a:p>
          <a:p>
            <a:pPr marL="457200" indent="-457200">
              <a:buFont typeface="+mj-lt"/>
              <a:buAutoNum type="arabicPeriod"/>
            </a:pPr>
            <a:r>
              <a:rPr lang="en-US" dirty="0" smtClean="0"/>
              <a:t>Creates a GPS equivalent navigational system to help students visualize their pathway to success. </a:t>
            </a:r>
          </a:p>
          <a:p>
            <a:pPr marL="457200" indent="-457200">
              <a:buFont typeface="+mj-lt"/>
              <a:buAutoNum type="arabicPeriod"/>
            </a:pPr>
            <a:r>
              <a:rPr lang="en-US" dirty="0" smtClean="0"/>
              <a:t>Shifts  the definition of ‘success’ outside the institutional degree completion mindset  -- into the realm of student and workforce completion and success.  Institutional success has created competition between institutional rankings, but fails to help student, U.S, and workforce rankings; which is where the bleeding continues to occur. </a:t>
            </a:r>
          </a:p>
          <a:p>
            <a:pPr marL="457200" indent="-457200">
              <a:buFont typeface="+mj-lt"/>
              <a:buAutoNum type="arabicPeriod"/>
            </a:pPr>
            <a:r>
              <a:rPr lang="en-US" dirty="0" smtClean="0"/>
              <a:t>Takes the ERP, LMS, and </a:t>
            </a:r>
            <a:r>
              <a:rPr lang="en-US" dirty="0" err="1" smtClean="0"/>
              <a:t>ePortfolio</a:t>
            </a:r>
            <a:r>
              <a:rPr lang="en-US" dirty="0" smtClean="0"/>
              <a:t> data into places and forms they have never </a:t>
            </a:r>
            <a:r>
              <a:rPr lang="en-US" dirty="0"/>
              <a:t>b</a:t>
            </a:r>
            <a:r>
              <a:rPr lang="en-US" dirty="0" smtClean="0"/>
              <a:t>een before. The first solution that focuses on the student ownership and workforce needs by approaching it from the outside back in.</a:t>
            </a:r>
            <a:endParaRPr lang="en-US" dirty="0"/>
          </a:p>
        </p:txBody>
      </p:sp>
    </p:spTree>
    <p:extLst>
      <p:ext uri="{BB962C8B-B14F-4D97-AF65-F5344CB8AC3E}">
        <p14:creationId xmlns:p14="http://schemas.microsoft.com/office/powerpoint/2010/main" val="119499967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818" y="80612"/>
            <a:ext cx="7899545" cy="1456765"/>
          </a:xfrm>
        </p:spPr>
        <p:txBody>
          <a:bodyPr/>
          <a:lstStyle/>
          <a:p>
            <a:r>
              <a:rPr lang="en-US" sz="3600" dirty="0" smtClean="0"/>
              <a:t>Lone Star College System Involvement</a:t>
            </a:r>
            <a:endParaRPr lang="en-US" sz="3600" dirty="0"/>
          </a:p>
        </p:txBody>
      </p:sp>
      <p:sp>
        <p:nvSpPr>
          <p:cNvPr id="3" name="Content Placeholder 2"/>
          <p:cNvSpPr>
            <a:spLocks noGrp="1"/>
          </p:cNvSpPr>
          <p:nvPr>
            <p:ph idx="1"/>
          </p:nvPr>
        </p:nvSpPr>
        <p:spPr>
          <a:xfrm>
            <a:off x="779462" y="1537376"/>
            <a:ext cx="7715689" cy="4817241"/>
          </a:xfrm>
        </p:spPr>
        <p:txBody>
          <a:bodyPr>
            <a:normAutofit fontScale="92500" lnSpcReduction="20000"/>
          </a:bodyPr>
          <a:lstStyle/>
          <a:p>
            <a:r>
              <a:rPr lang="en-US" dirty="0" smtClean="0"/>
              <a:t>Lone Star College System (LSCS) has brokered the EPS and EDUFAX concept through their innovation center. </a:t>
            </a:r>
          </a:p>
          <a:p>
            <a:r>
              <a:rPr lang="en-US" dirty="0" smtClean="0"/>
              <a:t>LSCS decided to research and lead the way.  Why …</a:t>
            </a:r>
          </a:p>
          <a:p>
            <a:pPr lvl="1">
              <a:buClr>
                <a:schemeClr val="accent1"/>
              </a:buClr>
              <a:buFont typeface="Wingdings" charset="2"/>
              <a:buChar char="Ø"/>
            </a:pPr>
            <a:r>
              <a:rPr lang="en-US" dirty="0" smtClean="0"/>
              <a:t>Listens to the voice of the student and workforce. </a:t>
            </a:r>
          </a:p>
          <a:p>
            <a:pPr lvl="1">
              <a:buClr>
                <a:schemeClr val="accent1"/>
              </a:buClr>
              <a:buFont typeface="Wingdings" charset="2"/>
              <a:buChar char="Ø"/>
            </a:pPr>
            <a:r>
              <a:rPr lang="en-US" dirty="0" smtClean="0"/>
              <a:t>Has one of the nation’s largest student populaces. </a:t>
            </a:r>
          </a:p>
          <a:p>
            <a:pPr lvl="1">
              <a:buClr>
                <a:schemeClr val="accent1"/>
              </a:buClr>
              <a:buFont typeface="Wingdings" charset="2"/>
              <a:buChar char="Ø"/>
            </a:pPr>
            <a:r>
              <a:rPr lang="en-US" dirty="0" smtClean="0"/>
              <a:t>Has one of the most innovative college systems in America.</a:t>
            </a:r>
          </a:p>
          <a:p>
            <a:pPr lvl="1">
              <a:buClr>
                <a:schemeClr val="accent1"/>
              </a:buClr>
              <a:buFont typeface="Wingdings" charset="2"/>
              <a:buChar char="Ø"/>
            </a:pPr>
            <a:r>
              <a:rPr lang="en-US" dirty="0" smtClean="0"/>
              <a:t>Has one of the most productive, yet student-need based populaces in America. </a:t>
            </a:r>
          </a:p>
          <a:p>
            <a:pPr lvl="1">
              <a:buClr>
                <a:schemeClr val="accent1"/>
              </a:buClr>
              <a:buFont typeface="Wingdings" charset="2"/>
              <a:buChar char="Ø"/>
            </a:pPr>
            <a:r>
              <a:rPr lang="en-US" dirty="0" smtClean="0"/>
              <a:t>American educational leaders have started looking to LSCS as the ‘think-tank’ institution; or the innovative college of the 21</a:t>
            </a:r>
            <a:r>
              <a:rPr lang="en-US" baseline="30000" dirty="0" smtClean="0"/>
              <a:t>st</a:t>
            </a:r>
            <a:r>
              <a:rPr lang="en-US" dirty="0" smtClean="0"/>
              <a:t> Century. </a:t>
            </a:r>
          </a:p>
          <a:p>
            <a:pPr marL="403225" lvl="1" indent="0">
              <a:buClr>
                <a:schemeClr val="accent1"/>
              </a:buClr>
              <a:buNone/>
            </a:pPr>
            <a:endParaRPr lang="en-US" dirty="0" smtClean="0"/>
          </a:p>
          <a:p>
            <a:pPr>
              <a:buClr>
                <a:schemeClr val="accent1"/>
              </a:buClr>
              <a:buFont typeface="Wingdings" charset="2"/>
              <a:buChar char="Ø"/>
            </a:pPr>
            <a:r>
              <a:rPr lang="en-US" dirty="0" smtClean="0"/>
              <a:t>Lone Star College has eagerly committed resources to make the EPS and EDUFAX a reality. </a:t>
            </a:r>
          </a:p>
        </p:txBody>
      </p:sp>
    </p:spTree>
    <p:extLst>
      <p:ext uri="{BB962C8B-B14F-4D97-AF65-F5344CB8AC3E}">
        <p14:creationId xmlns:p14="http://schemas.microsoft.com/office/powerpoint/2010/main" val="217091986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339" y="1700977"/>
            <a:ext cx="7581901" cy="1653988"/>
          </a:xfrm>
        </p:spPr>
        <p:txBody>
          <a:bodyPr/>
          <a:lstStyle/>
          <a:p>
            <a:r>
              <a:rPr lang="en-US" sz="4000" dirty="0" smtClean="0"/>
              <a:t>The initial research has been completed, and the concept tested as one of the most worthy cross-educational projects that could reshape how students, institutions, and the world views American education!</a:t>
            </a:r>
            <a:endParaRPr lang="en-US" sz="4000" dirty="0"/>
          </a:p>
        </p:txBody>
      </p:sp>
    </p:spTree>
    <p:extLst>
      <p:ext uri="{BB962C8B-B14F-4D97-AF65-F5344CB8AC3E}">
        <p14:creationId xmlns:p14="http://schemas.microsoft.com/office/powerpoint/2010/main" val="25664225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101" y="3396342"/>
            <a:ext cx="8595043" cy="1653988"/>
          </a:xfrm>
        </p:spPr>
        <p:txBody>
          <a:bodyPr/>
          <a:lstStyle/>
          <a:p>
            <a:pPr algn="l"/>
            <a:r>
              <a:rPr lang="en-US" sz="2000" u="sng" dirty="0" smtClean="0">
                <a:solidFill>
                  <a:schemeClr val="accent1"/>
                </a:solidFill>
              </a:rPr>
              <a:t>WHO</a:t>
            </a:r>
            <a:r>
              <a:rPr lang="en-US" sz="2000" dirty="0" smtClean="0">
                <a:solidFill>
                  <a:schemeClr val="accent1"/>
                </a:solidFill>
              </a:rPr>
              <a:t> </a:t>
            </a:r>
            <a:r>
              <a:rPr lang="en-US" sz="2000" dirty="0" smtClean="0"/>
              <a:t>– Every student in America!</a:t>
            </a:r>
            <a:br>
              <a:rPr lang="en-US" sz="2000" dirty="0" smtClean="0"/>
            </a:br>
            <a:r>
              <a:rPr lang="en-US" sz="2000" dirty="0" smtClean="0"/>
              <a:t/>
            </a:r>
            <a:br>
              <a:rPr lang="en-US" sz="2000" dirty="0" smtClean="0"/>
            </a:br>
            <a:r>
              <a:rPr lang="en-US" sz="2000" u="sng" dirty="0" smtClean="0">
                <a:solidFill>
                  <a:schemeClr val="accent1"/>
                </a:solidFill>
              </a:rPr>
              <a:t>WHAT</a:t>
            </a:r>
            <a:r>
              <a:rPr lang="en-US" sz="2000" dirty="0" smtClean="0"/>
              <a:t> – Instant access to their personal educational and work records on an ongoing basis. </a:t>
            </a:r>
            <a:br>
              <a:rPr lang="en-US" sz="2000" dirty="0" smtClean="0"/>
            </a:br>
            <a:r>
              <a:rPr lang="en-US" sz="2000" dirty="0" smtClean="0"/>
              <a:t/>
            </a:r>
            <a:br>
              <a:rPr lang="en-US" sz="2000" dirty="0" smtClean="0"/>
            </a:br>
            <a:r>
              <a:rPr lang="en-US" sz="2000" u="sng" dirty="0" smtClean="0">
                <a:solidFill>
                  <a:schemeClr val="accent1"/>
                </a:solidFill>
              </a:rPr>
              <a:t>WHY</a:t>
            </a:r>
            <a:r>
              <a:rPr lang="en-US" sz="2000" dirty="0" smtClean="0">
                <a:solidFill>
                  <a:schemeClr val="accent1"/>
                </a:solidFill>
              </a:rPr>
              <a:t> </a:t>
            </a:r>
            <a:r>
              <a:rPr lang="en-US" sz="2000" dirty="0" smtClean="0"/>
              <a:t>– To turn personal records into useful  information in a graphical and navigational format -- getting students to their destiny in a faster, clearer, economical, and more predictable  manner. </a:t>
            </a:r>
            <a:br>
              <a:rPr lang="en-US" sz="2000" dirty="0" smtClean="0"/>
            </a:br>
            <a:r>
              <a:rPr lang="en-US" sz="2000" dirty="0" smtClean="0"/>
              <a:t/>
            </a:r>
            <a:br>
              <a:rPr lang="en-US" sz="2000" dirty="0" smtClean="0"/>
            </a:br>
            <a:r>
              <a:rPr lang="en-US" sz="2000" u="sng" dirty="0" smtClean="0">
                <a:solidFill>
                  <a:schemeClr val="accent1"/>
                </a:solidFill>
              </a:rPr>
              <a:t>WHEN</a:t>
            </a:r>
            <a:r>
              <a:rPr lang="en-US" sz="2000" dirty="0" smtClean="0"/>
              <a:t> – When educational leaders no longer want to lag other industries in access to records and predictable navigational pathways. The Health industry has paved the way while the GPS industry has proven the method.  </a:t>
            </a:r>
            <a:br>
              <a:rPr lang="en-US" sz="2000" dirty="0" smtClean="0"/>
            </a:br>
            <a:r>
              <a:rPr lang="en-US" sz="2000" dirty="0" smtClean="0"/>
              <a:t/>
            </a:r>
            <a:br>
              <a:rPr lang="en-US" sz="2000" dirty="0" smtClean="0"/>
            </a:br>
            <a:r>
              <a:rPr lang="en-US" sz="2000" dirty="0" smtClean="0">
                <a:solidFill>
                  <a:schemeClr val="accent1"/>
                </a:solidFill>
              </a:rPr>
              <a:t>WHERE </a:t>
            </a:r>
            <a:r>
              <a:rPr lang="en-US" sz="2000" dirty="0" smtClean="0"/>
              <a:t>– Starting at Lone Star College System, and everywhere professionals understand the challenge and needs of both the students and workforce. </a:t>
            </a:r>
            <a:br>
              <a:rPr lang="en-US" sz="2000" dirty="0" smtClean="0"/>
            </a:br>
            <a:r>
              <a:rPr lang="en-US" sz="2000" dirty="0" smtClean="0"/>
              <a:t/>
            </a:r>
            <a:br>
              <a:rPr lang="en-US" sz="2000" dirty="0" smtClean="0"/>
            </a:br>
            <a:r>
              <a:rPr lang="en-US" sz="2000" dirty="0" smtClean="0"/>
              <a:t> </a:t>
            </a:r>
            <a:br>
              <a:rPr lang="en-US" sz="2000" dirty="0" smtClean="0"/>
            </a:br>
            <a:endParaRPr lang="en-US" sz="2000" dirty="0"/>
          </a:p>
        </p:txBody>
      </p:sp>
      <p:sp>
        <p:nvSpPr>
          <p:cNvPr id="7" name="Title 1"/>
          <p:cNvSpPr txBox="1">
            <a:spLocks/>
          </p:cNvSpPr>
          <p:nvPr/>
        </p:nvSpPr>
        <p:spPr>
          <a:xfrm>
            <a:off x="873330" y="146191"/>
            <a:ext cx="7581901" cy="136826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z="3200" dirty="0" smtClean="0"/>
              <a:t>The five W’s Impact of the EPS Solution</a:t>
            </a:r>
            <a:endParaRPr lang="en-US" sz="3200" dirty="0"/>
          </a:p>
        </p:txBody>
      </p:sp>
    </p:spTree>
    <p:extLst>
      <p:ext uri="{BB962C8B-B14F-4D97-AF65-F5344CB8AC3E}">
        <p14:creationId xmlns:p14="http://schemas.microsoft.com/office/powerpoint/2010/main" val="338877541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0" y="848268"/>
            <a:ext cx="9143999" cy="6009732"/>
            <a:chOff x="0" y="0"/>
            <a:chExt cx="9144000" cy="6858000"/>
          </a:xfrm>
        </p:grpSpPr>
        <p:pic>
          <p:nvPicPr>
            <p:cNvPr id="70658" name="Picture 3" descr="eRoll_ereader_concept_2.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70659" name="Picture 17" descr="EDUfax.jpg"/>
            <p:cNvPicPr>
              <a:picLocks noChangeAspect="1"/>
            </p:cNvPicPr>
            <p:nvPr/>
          </p:nvPicPr>
          <p:blipFill>
            <a:blip r:embed="rId4"/>
            <a:srcRect/>
            <a:stretch>
              <a:fillRect/>
            </a:stretch>
          </p:blipFill>
          <p:spPr bwMode="auto">
            <a:xfrm>
              <a:off x="4648200" y="457200"/>
              <a:ext cx="2070100" cy="1524000"/>
            </a:xfrm>
            <a:prstGeom prst="rect">
              <a:avLst/>
            </a:prstGeom>
            <a:noFill/>
            <a:ln w="9525">
              <a:noFill/>
              <a:miter lim="800000"/>
              <a:headEnd/>
              <a:tailEnd/>
            </a:ln>
          </p:spPr>
        </p:pic>
        <p:pic>
          <p:nvPicPr>
            <p:cNvPr id="70660" name="Picture 2"/>
            <p:cNvPicPr>
              <a:picLocks noChangeAspect="1" noChangeArrowheads="1"/>
            </p:cNvPicPr>
            <p:nvPr/>
          </p:nvPicPr>
          <p:blipFill>
            <a:blip r:embed="rId5"/>
            <a:srcRect/>
            <a:stretch>
              <a:fillRect/>
            </a:stretch>
          </p:blipFill>
          <p:spPr bwMode="auto">
            <a:xfrm>
              <a:off x="3200400" y="4863837"/>
              <a:ext cx="3505200" cy="1403350"/>
            </a:xfrm>
            <a:prstGeom prst="rect">
              <a:avLst/>
            </a:prstGeom>
            <a:noFill/>
            <a:ln w="9525">
              <a:noFill/>
              <a:miter lim="800000"/>
              <a:headEnd/>
              <a:tailEnd/>
            </a:ln>
          </p:spPr>
        </p:pic>
        <p:sp>
          <p:nvSpPr>
            <p:cNvPr id="8" name="Rectangle 7"/>
            <p:cNvSpPr/>
            <p:nvPr/>
          </p:nvSpPr>
          <p:spPr>
            <a:xfrm>
              <a:off x="2895600" y="381000"/>
              <a:ext cx="1752600" cy="24384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0" name="Straight Connector 9"/>
            <p:cNvCxnSpPr/>
            <p:nvPr/>
          </p:nvCxnSpPr>
          <p:spPr>
            <a:xfrm>
              <a:off x="2895600" y="2362200"/>
              <a:ext cx="1752600" cy="0"/>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2895600" y="1828800"/>
              <a:ext cx="1752600" cy="0"/>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2895600" y="1295400"/>
              <a:ext cx="1752600" cy="0"/>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2895600" y="762000"/>
              <a:ext cx="1752600" cy="0"/>
            </a:xfrm>
            <a:prstGeom prst="line">
              <a:avLst/>
            </a:prstGeom>
            <a:ln>
              <a:solidFill>
                <a:schemeClr val="bg1"/>
              </a:solidFill>
            </a:ln>
          </p:spPr>
          <p:style>
            <a:lnRef idx="2">
              <a:schemeClr val="dk1"/>
            </a:lnRef>
            <a:fillRef idx="0">
              <a:schemeClr val="dk1"/>
            </a:fillRef>
            <a:effectRef idx="1">
              <a:schemeClr val="dk1"/>
            </a:effectRef>
            <a:fontRef idx="minor">
              <a:schemeClr val="tx1"/>
            </a:fontRef>
          </p:style>
        </p:cxnSp>
        <p:sp>
          <p:nvSpPr>
            <p:cNvPr id="70666" name="TextBox 13"/>
            <p:cNvSpPr txBox="1">
              <a:spLocks noChangeArrowheads="1"/>
            </p:cNvSpPr>
            <p:nvPr/>
          </p:nvSpPr>
          <p:spPr bwMode="auto">
            <a:xfrm>
              <a:off x="2895600" y="381000"/>
              <a:ext cx="1752600" cy="338554"/>
            </a:xfrm>
            <a:prstGeom prst="rect">
              <a:avLst/>
            </a:prstGeom>
            <a:noFill/>
            <a:ln w="9525">
              <a:noFill/>
              <a:miter lim="800000"/>
              <a:headEnd/>
              <a:tailEnd/>
            </a:ln>
          </p:spPr>
          <p:txBody>
            <a:bodyPr>
              <a:spAutoFit/>
            </a:bodyPr>
            <a:lstStyle/>
            <a:p>
              <a:pPr algn="ctr"/>
              <a:r>
                <a:rPr lang="en-US" sz="1600" b="1" dirty="0" smtClean="0">
                  <a:solidFill>
                    <a:schemeClr val="bg1"/>
                  </a:solidFill>
                </a:rPr>
                <a:t>Grade Level</a:t>
              </a:r>
              <a:endParaRPr lang="en-US" sz="1600" b="1" dirty="0">
                <a:solidFill>
                  <a:schemeClr val="bg1"/>
                </a:solidFill>
              </a:endParaRPr>
            </a:p>
          </p:txBody>
        </p:sp>
        <p:sp>
          <p:nvSpPr>
            <p:cNvPr id="70667" name="TextBox 14"/>
            <p:cNvSpPr txBox="1">
              <a:spLocks noChangeArrowheads="1"/>
            </p:cNvSpPr>
            <p:nvPr/>
          </p:nvSpPr>
          <p:spPr bwMode="auto">
            <a:xfrm>
              <a:off x="2895600" y="838200"/>
              <a:ext cx="1752600" cy="338554"/>
            </a:xfrm>
            <a:prstGeom prst="rect">
              <a:avLst/>
            </a:prstGeom>
            <a:noFill/>
            <a:ln w="9525">
              <a:noFill/>
              <a:miter lim="800000"/>
              <a:headEnd/>
              <a:tailEnd/>
            </a:ln>
          </p:spPr>
          <p:txBody>
            <a:bodyPr>
              <a:spAutoFit/>
            </a:bodyPr>
            <a:lstStyle/>
            <a:p>
              <a:pPr algn="ctr"/>
              <a:r>
                <a:rPr lang="en-US" sz="1600" b="1" dirty="0">
                  <a:solidFill>
                    <a:schemeClr val="bg1"/>
                  </a:solidFill>
                </a:rPr>
                <a:t>Career Desire</a:t>
              </a:r>
            </a:p>
          </p:txBody>
        </p:sp>
        <p:sp>
          <p:nvSpPr>
            <p:cNvPr id="70668" name="TextBox 15"/>
            <p:cNvSpPr txBox="1">
              <a:spLocks noChangeArrowheads="1"/>
            </p:cNvSpPr>
            <p:nvPr/>
          </p:nvSpPr>
          <p:spPr bwMode="auto">
            <a:xfrm>
              <a:off x="2895600" y="1371600"/>
              <a:ext cx="1752600" cy="408679"/>
            </a:xfrm>
            <a:prstGeom prst="rect">
              <a:avLst/>
            </a:prstGeom>
            <a:noFill/>
            <a:ln w="9525">
              <a:noFill/>
              <a:miter lim="800000"/>
              <a:headEnd/>
              <a:tailEnd/>
            </a:ln>
          </p:spPr>
          <p:txBody>
            <a:bodyPr>
              <a:spAutoFit/>
            </a:bodyPr>
            <a:lstStyle/>
            <a:p>
              <a:pPr algn="ctr"/>
              <a:r>
                <a:rPr lang="en-US" sz="1600" b="1" dirty="0" smtClean="0">
                  <a:solidFill>
                    <a:schemeClr val="bg1"/>
                  </a:solidFill>
                </a:rPr>
                <a:t>Industry Options</a:t>
              </a:r>
              <a:endParaRPr lang="en-US" sz="1600" b="1" dirty="0">
                <a:solidFill>
                  <a:schemeClr val="bg1"/>
                </a:solidFill>
              </a:endParaRPr>
            </a:p>
          </p:txBody>
        </p:sp>
        <p:sp>
          <p:nvSpPr>
            <p:cNvPr id="70669" name="TextBox 16"/>
            <p:cNvSpPr txBox="1">
              <a:spLocks noChangeArrowheads="1"/>
            </p:cNvSpPr>
            <p:nvPr/>
          </p:nvSpPr>
          <p:spPr bwMode="auto">
            <a:xfrm>
              <a:off x="2895600" y="1905000"/>
              <a:ext cx="1752600" cy="408679"/>
            </a:xfrm>
            <a:prstGeom prst="rect">
              <a:avLst/>
            </a:prstGeom>
            <a:noFill/>
            <a:ln w="9525">
              <a:noFill/>
              <a:miter lim="800000"/>
              <a:headEnd/>
              <a:tailEnd/>
            </a:ln>
          </p:spPr>
          <p:txBody>
            <a:bodyPr>
              <a:spAutoFit/>
            </a:bodyPr>
            <a:lstStyle/>
            <a:p>
              <a:pPr algn="ctr"/>
              <a:r>
                <a:rPr lang="en-US" sz="1600" b="1" dirty="0" smtClean="0">
                  <a:solidFill>
                    <a:schemeClr val="bg1"/>
                  </a:solidFill>
                </a:rPr>
                <a:t>Labor Stats</a:t>
              </a:r>
              <a:endParaRPr lang="en-US" sz="1600" b="1" dirty="0">
                <a:solidFill>
                  <a:schemeClr val="bg1"/>
                </a:solidFill>
              </a:endParaRPr>
            </a:p>
          </p:txBody>
        </p:sp>
        <p:sp>
          <p:nvSpPr>
            <p:cNvPr id="70670" name="TextBox 17"/>
            <p:cNvSpPr txBox="1">
              <a:spLocks noChangeArrowheads="1"/>
            </p:cNvSpPr>
            <p:nvPr/>
          </p:nvSpPr>
          <p:spPr bwMode="auto">
            <a:xfrm>
              <a:off x="2895600" y="2321491"/>
              <a:ext cx="1752600" cy="371527"/>
            </a:xfrm>
            <a:prstGeom prst="rect">
              <a:avLst/>
            </a:prstGeom>
            <a:noFill/>
            <a:ln w="9525">
              <a:noFill/>
              <a:miter lim="800000"/>
              <a:headEnd/>
              <a:tailEnd/>
            </a:ln>
          </p:spPr>
          <p:txBody>
            <a:bodyPr>
              <a:spAutoFit/>
            </a:bodyPr>
            <a:lstStyle/>
            <a:p>
              <a:pPr algn="ctr"/>
              <a:r>
                <a:rPr lang="en-US" sz="1400" b="1" dirty="0" smtClean="0">
                  <a:solidFill>
                    <a:schemeClr val="bg1"/>
                  </a:solidFill>
                </a:rPr>
                <a:t>MANUFACTS</a:t>
              </a:r>
            </a:p>
          </p:txBody>
        </p:sp>
        <p:sp>
          <p:nvSpPr>
            <p:cNvPr id="19" name="Rectangle 18"/>
            <p:cNvSpPr/>
            <p:nvPr/>
          </p:nvSpPr>
          <p:spPr>
            <a:xfrm rot="16200000">
              <a:off x="938399" y="2338201"/>
              <a:ext cx="1026243" cy="769441"/>
            </a:xfrm>
            <a:prstGeom prst="rect">
              <a:avLst/>
            </a:prstGeom>
            <a:noFill/>
          </p:spPr>
          <p:txBody>
            <a:bodyPr wrap="none">
              <a:spAutoFit/>
            </a:bodyPr>
            <a:lstStyle/>
            <a:p>
              <a:pPr algn="ctr">
                <a:defRPr/>
              </a:pPr>
              <a:r>
                <a:rPr 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rPr>
                <a:t>EPS</a:t>
              </a:r>
            </a:p>
          </p:txBody>
        </p:sp>
        <p:sp>
          <p:nvSpPr>
            <p:cNvPr id="70672" name="TextBox 19"/>
            <p:cNvSpPr txBox="1">
              <a:spLocks noChangeArrowheads="1"/>
            </p:cNvSpPr>
            <p:nvPr/>
          </p:nvSpPr>
          <p:spPr bwMode="auto">
            <a:xfrm rot="-5400000">
              <a:off x="-284956" y="3825081"/>
              <a:ext cx="4495800" cy="522288"/>
            </a:xfrm>
            <a:prstGeom prst="rect">
              <a:avLst/>
            </a:prstGeom>
            <a:noFill/>
            <a:ln w="9525">
              <a:noFill/>
              <a:miter lim="800000"/>
              <a:headEnd/>
              <a:tailEnd/>
            </a:ln>
          </p:spPr>
          <p:txBody>
            <a:bodyPr>
              <a:spAutoFit/>
            </a:bodyPr>
            <a:lstStyle/>
            <a:p>
              <a:r>
                <a:rPr lang="en-US" sz="2800" dirty="0"/>
                <a:t>Scroll  FLEX-PC</a:t>
              </a:r>
            </a:p>
          </p:txBody>
        </p:sp>
        <p:sp>
          <p:nvSpPr>
            <p:cNvPr id="21" name="Rectangle 20"/>
            <p:cNvSpPr/>
            <p:nvPr/>
          </p:nvSpPr>
          <p:spPr>
            <a:xfrm rot="16584531">
              <a:off x="1841983" y="6099071"/>
              <a:ext cx="413191" cy="584775"/>
            </a:xfrm>
            <a:prstGeom prst="rect">
              <a:avLst/>
            </a:prstGeom>
            <a:noFill/>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defRPr/>
              </a:pPr>
              <a:r>
                <a:rPr lang="en-US" sz="3200" b="1" dirty="0">
                  <a:ln/>
                  <a:solidFill>
                    <a:schemeClr val="accent3"/>
                  </a:solidFill>
                  <a:latin typeface="Adobe Caslon Pro Bold" pitchFamily="18" charset="0"/>
                  <a:ea typeface="Adobe Heiti Std R" pitchFamily="34" charset="-128"/>
                </a:rPr>
                <a:t>e</a:t>
              </a:r>
            </a:p>
          </p:txBody>
        </p:sp>
        <p:pic>
          <p:nvPicPr>
            <p:cNvPr id="70674" name="Picture 3"/>
            <p:cNvPicPr>
              <a:picLocks noChangeAspect="1" noChangeArrowheads="1"/>
            </p:cNvPicPr>
            <p:nvPr/>
          </p:nvPicPr>
          <p:blipFill>
            <a:blip r:embed="rId6"/>
            <a:srcRect/>
            <a:stretch>
              <a:fillRect/>
            </a:stretch>
          </p:blipFill>
          <p:spPr bwMode="auto">
            <a:xfrm>
              <a:off x="7162800" y="5181600"/>
              <a:ext cx="314325" cy="1266825"/>
            </a:xfrm>
            <a:prstGeom prst="rect">
              <a:avLst/>
            </a:prstGeom>
            <a:noFill/>
            <a:ln w="9525">
              <a:noFill/>
              <a:miter lim="800000"/>
              <a:headEnd/>
              <a:tailEnd/>
            </a:ln>
          </p:spPr>
        </p:pic>
        <p:sp>
          <p:nvSpPr>
            <p:cNvPr id="70675" name="TextBox 26"/>
            <p:cNvSpPr txBox="1">
              <a:spLocks noChangeArrowheads="1"/>
            </p:cNvSpPr>
            <p:nvPr/>
          </p:nvSpPr>
          <p:spPr bwMode="auto">
            <a:xfrm rot="16200000">
              <a:off x="5054458" y="3938815"/>
              <a:ext cx="4495800" cy="523875"/>
            </a:xfrm>
            <a:prstGeom prst="rect">
              <a:avLst/>
            </a:prstGeom>
            <a:noFill/>
            <a:ln w="9525">
              <a:noFill/>
              <a:miter lim="800000"/>
              <a:headEnd/>
              <a:tailEnd/>
            </a:ln>
          </p:spPr>
          <p:txBody>
            <a:bodyPr>
              <a:spAutoFit/>
            </a:bodyPr>
            <a:lstStyle/>
            <a:p>
              <a:r>
                <a:rPr lang="en-US" sz="2800" dirty="0"/>
                <a:t>Scroll  FLEX-PC</a:t>
              </a:r>
            </a:p>
          </p:txBody>
        </p:sp>
      </p:grpSp>
      <p:sp>
        <p:nvSpPr>
          <p:cNvPr id="4" name="TextBox 3"/>
          <p:cNvSpPr txBox="1"/>
          <p:nvPr/>
        </p:nvSpPr>
        <p:spPr>
          <a:xfrm>
            <a:off x="2895601" y="3306085"/>
            <a:ext cx="1752599" cy="584775"/>
          </a:xfrm>
          <a:prstGeom prst="rect">
            <a:avLst/>
          </a:prstGeom>
          <a:solidFill>
            <a:srgbClr val="00B0F0"/>
          </a:solidFill>
          <a:ln w="19050" cmpd="sng">
            <a:solidFill>
              <a:schemeClr val="accent5">
                <a:lumMod val="60000"/>
                <a:lumOff val="40000"/>
              </a:schemeClr>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600" b="1" dirty="0" smtClean="0"/>
              <a:t>  Skills Certification</a:t>
            </a:r>
            <a:endParaRPr lang="en-US" sz="1600" b="1" dirty="0"/>
          </a:p>
        </p:txBody>
      </p:sp>
      <p:sp>
        <p:nvSpPr>
          <p:cNvPr id="22" name="Title 1"/>
          <p:cNvSpPr txBox="1">
            <a:spLocks/>
          </p:cNvSpPr>
          <p:nvPr/>
        </p:nvSpPr>
        <p:spPr>
          <a:xfrm>
            <a:off x="779462" y="122870"/>
            <a:ext cx="7581901" cy="1653988"/>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dirty="0" smtClean="0"/>
              <a:t>Innovation Starts Here</a:t>
            </a:r>
            <a:br>
              <a:rPr lang="en-US" dirty="0" smtClean="0"/>
            </a:br>
            <a:endParaRPr lang="en-US" dirty="0"/>
          </a:p>
        </p:txBody>
      </p:sp>
      <p:sp>
        <p:nvSpPr>
          <p:cNvPr id="27" name="TextBox 26"/>
          <p:cNvSpPr txBox="1"/>
          <p:nvPr/>
        </p:nvSpPr>
        <p:spPr>
          <a:xfrm>
            <a:off x="2895600" y="3857970"/>
            <a:ext cx="1752599" cy="1323439"/>
          </a:xfrm>
          <a:prstGeom prst="rect">
            <a:avLst/>
          </a:prstGeom>
          <a:solidFill>
            <a:srgbClr val="00B0F0"/>
          </a:solidFill>
          <a:ln w="28575" cmpd="sng">
            <a:solidFill>
              <a:schemeClr val="accent4">
                <a:lumMod val="75000"/>
              </a:schemeClr>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600" b="1" dirty="0" smtClean="0"/>
              <a:t>Stackable Credentials</a:t>
            </a:r>
          </a:p>
          <a:p>
            <a:pPr algn="ctr"/>
            <a:endParaRPr lang="en-US" sz="1600" b="1" dirty="0" smtClean="0"/>
          </a:p>
          <a:p>
            <a:pPr algn="ctr"/>
            <a:r>
              <a:rPr lang="en-US" sz="1600" b="1" dirty="0" smtClean="0"/>
              <a:t>Certification &amp; Degree</a:t>
            </a:r>
            <a:r>
              <a:rPr lang="en-US" sz="1600" b="1" dirty="0"/>
              <a:t> </a:t>
            </a:r>
            <a:r>
              <a:rPr lang="en-US" sz="1600" b="1" dirty="0" smtClean="0"/>
              <a:t>Pathways</a:t>
            </a:r>
          </a:p>
        </p:txBody>
      </p:sp>
      <p:cxnSp>
        <p:nvCxnSpPr>
          <p:cNvPr id="33" name="Straight Connector 32"/>
          <p:cNvCxnSpPr/>
          <p:nvPr/>
        </p:nvCxnSpPr>
        <p:spPr>
          <a:xfrm>
            <a:off x="2895600" y="3857530"/>
            <a:ext cx="1493767" cy="440"/>
          </a:xfrm>
          <a:prstGeom prst="line">
            <a:avLst/>
          </a:prstGeom>
          <a:ln w="28575" cmpd="sng">
            <a:solidFill>
              <a:schemeClr val="bg1"/>
            </a:solidFill>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a:off x="2895600" y="4492171"/>
            <a:ext cx="1714499" cy="0"/>
          </a:xfrm>
          <a:prstGeom prst="line">
            <a:avLst/>
          </a:prstGeom>
          <a:ln w="28575" cmpd="sng">
            <a:solidFill>
              <a:schemeClr val="bg1"/>
            </a:solidFill>
          </a:ln>
        </p:spPr>
        <p:style>
          <a:lnRef idx="1">
            <a:schemeClr val="dk1"/>
          </a:lnRef>
          <a:fillRef idx="0">
            <a:schemeClr val="dk1"/>
          </a:fillRef>
          <a:effectRef idx="0">
            <a:schemeClr val="dk1"/>
          </a:effectRef>
          <a:fontRef idx="minor">
            <a:schemeClr val="tx1"/>
          </a:fontRef>
        </p:style>
      </p:cxnSp>
      <p:sp>
        <p:nvSpPr>
          <p:cNvPr id="3" name="TextBox 2"/>
          <p:cNvSpPr txBox="1"/>
          <p:nvPr/>
        </p:nvSpPr>
        <p:spPr>
          <a:xfrm>
            <a:off x="4648200" y="2589541"/>
            <a:ext cx="2194589" cy="1200329"/>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sz="3600" b="1" dirty="0" smtClean="0"/>
              <a:t>Map My Journey</a:t>
            </a:r>
            <a:endParaRPr lang="en-US" sz="3600" b="1" dirty="0"/>
          </a:p>
        </p:txBody>
      </p:sp>
      <p:cxnSp>
        <p:nvCxnSpPr>
          <p:cNvPr id="32" name="Straight Connector 31"/>
          <p:cNvCxnSpPr/>
          <p:nvPr/>
        </p:nvCxnSpPr>
        <p:spPr>
          <a:xfrm>
            <a:off x="2903249" y="3295491"/>
            <a:ext cx="1676399" cy="1358"/>
          </a:xfrm>
          <a:prstGeom prst="line">
            <a:avLst/>
          </a:prstGeom>
          <a:ln w="28575" cmpd="sng">
            <a:solidFill>
              <a:schemeClr val="bg1"/>
            </a:solidFill>
          </a:ln>
        </p:spPr>
        <p:style>
          <a:lnRef idx="1">
            <a:schemeClr val="dk1"/>
          </a:lnRef>
          <a:fillRef idx="0">
            <a:schemeClr val="dk1"/>
          </a:fillRef>
          <a:effectRef idx="0">
            <a:schemeClr val="dk1"/>
          </a:effectRef>
          <a:fontRef idx="minor">
            <a:schemeClr val="tx1"/>
          </a:fontRef>
        </p:style>
      </p:cxnSp>
      <p:sp>
        <p:nvSpPr>
          <p:cNvPr id="36" name="TextBox 35"/>
          <p:cNvSpPr txBox="1"/>
          <p:nvPr/>
        </p:nvSpPr>
        <p:spPr>
          <a:xfrm>
            <a:off x="2903249" y="2936759"/>
            <a:ext cx="1752599" cy="338554"/>
          </a:xfrm>
          <a:prstGeom prst="rect">
            <a:avLst/>
          </a:prstGeom>
          <a:solidFill>
            <a:srgbClr val="00B0F0"/>
          </a:solidFill>
          <a:ln w="19050" cmpd="sng">
            <a:solidFill>
              <a:schemeClr val="bg1"/>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600" b="1" dirty="0" smtClean="0"/>
              <a:t>  MANUFACTS</a:t>
            </a:r>
          </a:p>
        </p:txBody>
      </p:sp>
      <p:sp>
        <p:nvSpPr>
          <p:cNvPr id="15" name="Rectangle 14"/>
          <p:cNvSpPr/>
          <p:nvPr/>
        </p:nvSpPr>
        <p:spPr>
          <a:xfrm>
            <a:off x="2895600" y="1182142"/>
            <a:ext cx="1752599" cy="3999267"/>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5120212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68277"/>
            <a:ext cx="7581901" cy="1174638"/>
          </a:xfrm>
        </p:spPr>
        <p:txBody>
          <a:bodyPr/>
          <a:lstStyle/>
          <a:p>
            <a:r>
              <a:rPr lang="en-US" sz="4400" dirty="0" smtClean="0"/>
              <a:t>Innovative Solution</a:t>
            </a:r>
            <a:endParaRPr lang="en-US" sz="4400"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652402899"/>
              </p:ext>
            </p:extLst>
          </p:nvPr>
        </p:nvGraphicFramePr>
        <p:xfrm>
          <a:off x="520538" y="1018236"/>
          <a:ext cx="8110239" cy="5676494"/>
        </p:xfrm>
        <a:graphic>
          <a:graphicData uri="http://schemas.openxmlformats.org/drawingml/2006/table">
            <a:tbl>
              <a:tblPr firstRow="1" bandRow="1">
                <a:tableStyleId>{5C22544A-7EE6-4342-B048-85BDC9FD1C3A}</a:tableStyleId>
              </a:tblPr>
              <a:tblGrid>
                <a:gridCol w="3846200"/>
                <a:gridCol w="4264039"/>
              </a:tblGrid>
              <a:tr h="459872">
                <a:tc>
                  <a:txBody>
                    <a:bodyPr/>
                    <a:lstStyle/>
                    <a:p>
                      <a:pPr algn="ctr"/>
                      <a:r>
                        <a:rPr lang="en-US" b="1" dirty="0" smtClean="0">
                          <a:solidFill>
                            <a:schemeClr val="bg1"/>
                          </a:solidFill>
                        </a:rPr>
                        <a:t>Current Challenge</a:t>
                      </a:r>
                      <a:endParaRPr lang="en-US" b="1" dirty="0">
                        <a:solidFill>
                          <a:schemeClr val="bg1"/>
                        </a:solidFill>
                      </a:endParaRPr>
                    </a:p>
                  </a:txBody>
                  <a:tcPr/>
                </a:tc>
                <a:tc>
                  <a:txBody>
                    <a:bodyPr/>
                    <a:lstStyle/>
                    <a:p>
                      <a:pPr algn="ctr"/>
                      <a:r>
                        <a:rPr lang="en-US" b="1" dirty="0" smtClean="0">
                          <a:solidFill>
                            <a:schemeClr val="bg1"/>
                          </a:solidFill>
                        </a:rPr>
                        <a:t>Innovative EPS Solution </a:t>
                      </a:r>
                      <a:endParaRPr lang="en-US" b="1" dirty="0">
                        <a:solidFill>
                          <a:schemeClr val="bg1"/>
                        </a:solidFill>
                      </a:endParaRPr>
                    </a:p>
                  </a:txBody>
                  <a:tcPr/>
                </a:tc>
              </a:tr>
              <a:tr h="959782">
                <a:tc>
                  <a:txBody>
                    <a:bodyPr/>
                    <a:lstStyle/>
                    <a:p>
                      <a:r>
                        <a:rPr lang="en-US" sz="1600" dirty="0" smtClean="0"/>
                        <a:t>Students</a:t>
                      </a:r>
                      <a:r>
                        <a:rPr lang="en-US" sz="1600" baseline="0" dirty="0" smtClean="0"/>
                        <a:t> lack the access to visually see who they were, who they are, and who they will become  -- and how it aligns with their careers and goals. </a:t>
                      </a:r>
                      <a:endParaRPr lang="en-US" sz="1600" dirty="0"/>
                    </a:p>
                  </a:txBody>
                  <a:tcPr/>
                </a:tc>
                <a:tc>
                  <a:txBody>
                    <a:bodyPr/>
                    <a:lstStyle/>
                    <a:p>
                      <a:r>
                        <a:rPr lang="en-US" sz="1600" dirty="0" smtClean="0"/>
                        <a:t>A $99 application that visually</a:t>
                      </a:r>
                      <a:r>
                        <a:rPr lang="en-US" sz="1600" baseline="0" dirty="0" smtClean="0"/>
                        <a:t> </a:t>
                      </a:r>
                      <a:r>
                        <a:rPr lang="en-US" sz="1600" dirty="0" smtClean="0"/>
                        <a:t>navigates</a:t>
                      </a:r>
                      <a:r>
                        <a:rPr lang="en-US" sz="1600" baseline="0" dirty="0" smtClean="0"/>
                        <a:t> the educational journey for the correct  educational path, certification path, and/or career path.  </a:t>
                      </a:r>
                      <a:endParaRPr lang="en-US" sz="1600" dirty="0"/>
                    </a:p>
                  </a:txBody>
                  <a:tcPr/>
                </a:tc>
              </a:tr>
              <a:tr h="1244162">
                <a:tc>
                  <a:txBody>
                    <a:bodyPr/>
                    <a:lstStyle/>
                    <a:p>
                      <a:r>
                        <a:rPr lang="en-US" sz="1600" dirty="0" smtClean="0"/>
                        <a:t>Students are </a:t>
                      </a:r>
                      <a:r>
                        <a:rPr lang="en-US" sz="1600" baseline="0" dirty="0" smtClean="0"/>
                        <a:t>disadvantaged by not having access to their comprehensive set of records telling the story of who they are, where they are going, and how long it will take to get there. </a:t>
                      </a:r>
                      <a:endParaRPr lang="en-US" sz="1600" dirty="0"/>
                    </a:p>
                  </a:txBody>
                  <a:tcPr/>
                </a:tc>
                <a:tc>
                  <a:txBody>
                    <a:bodyPr/>
                    <a:lstStyle/>
                    <a:p>
                      <a:r>
                        <a:rPr lang="en-US" sz="1600" dirty="0" smtClean="0"/>
                        <a:t>Instant and comprehensive access</a:t>
                      </a:r>
                      <a:r>
                        <a:rPr lang="en-US" sz="1600" baseline="0" dirty="0" smtClean="0"/>
                        <a:t> to all student records – graphically mapped against industry needs via the </a:t>
                      </a:r>
                      <a:r>
                        <a:rPr lang="en-US" sz="1600" i="1" baseline="0" dirty="0" smtClean="0"/>
                        <a:t>Educational Positioning System. </a:t>
                      </a:r>
                      <a:endParaRPr lang="en-US" sz="1600" i="1" dirty="0"/>
                    </a:p>
                  </a:txBody>
                  <a:tcPr/>
                </a:tc>
              </a:tr>
              <a:tr h="1528542">
                <a:tc>
                  <a:txBody>
                    <a:bodyPr/>
                    <a:lstStyle/>
                    <a:p>
                      <a:r>
                        <a:rPr lang="en-US" sz="1600" dirty="0" smtClean="0"/>
                        <a:t>Diploma and</a:t>
                      </a:r>
                      <a:r>
                        <a:rPr lang="en-US" sz="1600" baseline="0" dirty="0" smtClean="0"/>
                        <a:t> transcripts are narrow indicators of student</a:t>
                      </a:r>
                      <a:r>
                        <a:rPr lang="en-US" sz="1600" baseline="0" dirty="0" smtClean="0">
                          <a:solidFill>
                            <a:srgbClr val="FF0000"/>
                          </a:solidFill>
                        </a:rPr>
                        <a:t>s’ </a:t>
                      </a:r>
                      <a:r>
                        <a:rPr lang="en-US" sz="1600" baseline="0" dirty="0" smtClean="0"/>
                        <a:t>qualities and capabilities.  A true artifact much like a CARFAX or health records is unavailable for students traveling through education. </a:t>
                      </a:r>
                      <a:endParaRPr lang="en-US" sz="1600" dirty="0"/>
                    </a:p>
                  </a:txBody>
                  <a:tcPr/>
                </a:tc>
                <a:tc>
                  <a:txBody>
                    <a:bodyPr/>
                    <a:lstStyle/>
                    <a:p>
                      <a:r>
                        <a:rPr lang="en-US" sz="1600" dirty="0" smtClean="0"/>
                        <a:t>The new EPS EDUFAX application will be the electronic</a:t>
                      </a:r>
                      <a:r>
                        <a:rPr lang="en-US" sz="1600" baseline="0" dirty="0" smtClean="0"/>
                        <a:t> record of choice </a:t>
                      </a:r>
                      <a:r>
                        <a:rPr lang="en-US" sz="1600" dirty="0" smtClean="0"/>
                        <a:t>that shows </a:t>
                      </a:r>
                      <a:r>
                        <a:rPr lang="en-US" sz="1600" baseline="0" dirty="0" smtClean="0"/>
                        <a:t>students experience, achievements, and skills clearly mapped against their career ambition and industry needs. </a:t>
                      </a:r>
                      <a:endParaRPr lang="en-US" sz="1600" dirty="0"/>
                    </a:p>
                  </a:txBody>
                  <a:tcPr/>
                </a:tc>
              </a:tr>
              <a:tr h="12441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FF0000"/>
                          </a:solidFill>
                        </a:rPr>
                        <a:t>Résumés</a:t>
                      </a:r>
                      <a:r>
                        <a:rPr lang="en-US" sz="1600" dirty="0" smtClean="0"/>
                        <a:t> are not the</a:t>
                      </a:r>
                      <a:r>
                        <a:rPr lang="en-US" sz="1600" baseline="0" dirty="0" smtClean="0"/>
                        <a:t> best way to to select the best and brightest students for a 21</a:t>
                      </a:r>
                      <a:r>
                        <a:rPr lang="en-US" sz="1600" baseline="30000" dirty="0" smtClean="0"/>
                        <a:t>st</a:t>
                      </a:r>
                      <a:r>
                        <a:rPr lang="en-US" sz="1600" baseline="0" dirty="0" smtClean="0"/>
                        <a:t> Century workforce; leaving </a:t>
                      </a:r>
                      <a:r>
                        <a:rPr lang="en-US" sz="1600" baseline="0" dirty="0" smtClean="0">
                          <a:solidFill>
                            <a:srgbClr val="FF0000"/>
                          </a:solidFill>
                        </a:rPr>
                        <a:t>~ (About is 2 of these on top of each other. Or just write about about) </a:t>
                      </a:r>
                      <a:r>
                        <a:rPr lang="en-US" sz="1600" baseline="0" dirty="0" smtClean="0"/>
                        <a:t>2M job vacancies every year. </a:t>
                      </a:r>
                      <a:endParaRPr lang="en-US" sz="1600" dirty="0" smtClean="0"/>
                    </a:p>
                  </a:txBody>
                  <a:tcPr/>
                </a:tc>
                <a:tc>
                  <a:txBody>
                    <a:bodyPr/>
                    <a:lstStyle/>
                    <a:p>
                      <a:r>
                        <a:rPr lang="en-US" sz="1600" dirty="0" smtClean="0"/>
                        <a:t>The EDUFAX</a:t>
                      </a:r>
                      <a:r>
                        <a:rPr lang="en-US" sz="1600" baseline="0" dirty="0" smtClean="0"/>
                        <a:t> will replace </a:t>
                      </a:r>
                      <a:r>
                        <a:rPr lang="en-US" sz="1600" baseline="0" dirty="0" smtClean="0">
                          <a:solidFill>
                            <a:srgbClr val="FF0000"/>
                          </a:solidFill>
                        </a:rPr>
                        <a:t>r</a:t>
                      </a:r>
                      <a:r>
                        <a:rPr lang="en-US" sz="1600" dirty="0" smtClean="0">
                          <a:solidFill>
                            <a:srgbClr val="FF0000"/>
                          </a:solidFill>
                        </a:rPr>
                        <a:t>ésumés</a:t>
                      </a:r>
                      <a:r>
                        <a:rPr lang="en-US" sz="1600" dirty="0" smtClean="0"/>
                        <a:t> </a:t>
                      </a:r>
                      <a:r>
                        <a:rPr lang="en-US" sz="1600" baseline="0" dirty="0" smtClean="0"/>
                        <a:t>and articulate a student’s complete history, journey, skills, and credentials that map against manufacturing needs. </a:t>
                      </a:r>
                      <a:endParaRPr lang="en-US" sz="1600" dirty="0"/>
                    </a:p>
                  </a:txBody>
                  <a:tcPr/>
                </a:tc>
              </a:tr>
            </a:tbl>
          </a:graphicData>
        </a:graphic>
      </p:graphicFrame>
    </p:spTree>
    <p:extLst>
      <p:ext uri="{BB962C8B-B14F-4D97-AF65-F5344CB8AC3E}">
        <p14:creationId xmlns:p14="http://schemas.microsoft.com/office/powerpoint/2010/main" val="29341420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3405346" y="2262909"/>
            <a:ext cx="5625729" cy="4280630"/>
          </a:xfrm>
        </p:spPr>
      </p:pic>
      <p:grpSp>
        <p:nvGrpSpPr>
          <p:cNvPr id="7" name="Group 6"/>
          <p:cNvGrpSpPr/>
          <p:nvPr/>
        </p:nvGrpSpPr>
        <p:grpSpPr>
          <a:xfrm>
            <a:off x="3257424" y="320095"/>
            <a:ext cx="5383331" cy="1179590"/>
            <a:chOff x="1058385" y="2246972"/>
            <a:chExt cx="6729711" cy="1781757"/>
          </a:xfrm>
        </p:grpSpPr>
        <p:sp>
          <p:nvSpPr>
            <p:cNvPr id="8" name="Rectangle 7"/>
            <p:cNvSpPr/>
            <p:nvPr/>
          </p:nvSpPr>
          <p:spPr>
            <a:xfrm>
              <a:off x="1058385" y="2246972"/>
              <a:ext cx="6729711" cy="178175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p:cNvSpPr/>
            <p:nvPr/>
          </p:nvSpPr>
          <p:spPr>
            <a:xfrm>
              <a:off x="1282292" y="2473385"/>
              <a:ext cx="687745" cy="120884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54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E</a:t>
              </a:r>
              <a:endParaRPr lang="en-US" sz="54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0" name="Rectangle 9"/>
            <p:cNvSpPr/>
            <p:nvPr/>
          </p:nvSpPr>
          <p:spPr>
            <a:xfrm>
              <a:off x="2009792" y="2470635"/>
              <a:ext cx="789944" cy="120884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54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D</a:t>
              </a:r>
              <a:endParaRPr lang="en-US" sz="54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1" name="Rectangle 10"/>
            <p:cNvSpPr/>
            <p:nvPr/>
          </p:nvSpPr>
          <p:spPr>
            <a:xfrm>
              <a:off x="2790823" y="2470635"/>
              <a:ext cx="799964" cy="120884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5400" b="1" dirty="0">
                  <a:ln w="38100" cmpd="sng">
                    <a:solidFill>
                      <a:schemeClr val="bg1"/>
                    </a:solidFill>
                    <a:prstDash val="solid"/>
                  </a:ln>
                  <a:solidFill>
                    <a:schemeClr val="bg1"/>
                  </a:solidFill>
                  <a:effectLst>
                    <a:outerShdw blurRad="41275" dist="20320" dir="1800000" algn="tl" rotWithShape="0">
                      <a:srgbClr val="000000">
                        <a:alpha val="40000"/>
                      </a:srgbClr>
                    </a:outerShdw>
                  </a:effectLst>
                </a:rPr>
                <a:t>U</a:t>
              </a:r>
              <a:endParaRPr lang="en-US" sz="54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2" name="Rectangle 11"/>
            <p:cNvSpPr/>
            <p:nvPr/>
          </p:nvSpPr>
          <p:spPr>
            <a:xfrm>
              <a:off x="3655519" y="2473385"/>
              <a:ext cx="655682" cy="120884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54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F</a:t>
              </a:r>
              <a:endParaRPr lang="en-US" sz="54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3" name="Rectangle 12"/>
            <p:cNvSpPr/>
            <p:nvPr/>
          </p:nvSpPr>
          <p:spPr>
            <a:xfrm>
              <a:off x="4371712" y="2467885"/>
              <a:ext cx="775917" cy="120884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5400" b="1" cap="none" spc="0" dirty="0" smtClean="0">
                  <a:ln w="38100" cmpd="sng">
                    <a:solidFill>
                      <a:schemeClr val="bg1"/>
                    </a:solidFill>
                    <a:prstDash val="solid"/>
                  </a:ln>
                  <a:solidFill>
                    <a:schemeClr val="bg1"/>
                  </a:solidFill>
                  <a:effectLst>
                    <a:outerShdw blurRad="41275" dist="20320" dir="1800000" algn="tl" rotWithShape="0">
                      <a:srgbClr val="000000">
                        <a:alpha val="40000"/>
                      </a:srgbClr>
                    </a:outerShdw>
                  </a:effectLst>
                </a:rPr>
                <a:t>A</a:t>
              </a:r>
              <a:endParaRPr lang="en-US" sz="54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sp>
          <p:nvSpPr>
            <p:cNvPr id="14" name="Rectangle 13"/>
            <p:cNvSpPr/>
            <p:nvPr/>
          </p:nvSpPr>
          <p:spPr>
            <a:xfrm>
              <a:off x="5244928" y="2482776"/>
              <a:ext cx="739846" cy="1208849"/>
            </a:xfrm>
            <a:prstGeom prst="rect">
              <a:avLst/>
            </a:prstGeom>
            <a:ln w="38100" cmpd="sng">
              <a:solidFill>
                <a:srgbClr val="000000"/>
              </a:solidFill>
            </a:ln>
          </p:spPr>
          <p:style>
            <a:lnRef idx="2">
              <a:schemeClr val="accent6"/>
            </a:lnRef>
            <a:fillRef idx="1">
              <a:schemeClr val="lt1"/>
            </a:fillRef>
            <a:effectRef idx="0">
              <a:schemeClr val="accent6"/>
            </a:effectRef>
            <a:fontRef idx="minor">
              <a:schemeClr val="dk1"/>
            </a:fontRef>
          </p:style>
          <p:txBody>
            <a:bodyPr wrap="none" lIns="91440" tIns="45720" rIns="91440" bIns="45720">
              <a:spAutoFit/>
            </a:bodyPr>
            <a:lstStyle/>
            <a:p>
              <a:pPr algn="ctr"/>
              <a:r>
                <a:rPr lang="en-US" sz="5400" b="1" dirty="0">
                  <a:ln w="38100" cmpd="sng">
                    <a:solidFill>
                      <a:schemeClr val="bg1"/>
                    </a:solidFill>
                    <a:prstDash val="solid"/>
                  </a:ln>
                  <a:solidFill>
                    <a:schemeClr val="bg1"/>
                  </a:solidFill>
                  <a:effectLst>
                    <a:outerShdw blurRad="41275" dist="20320" dir="1800000" algn="tl" rotWithShape="0">
                      <a:srgbClr val="000000">
                        <a:alpha val="40000"/>
                      </a:srgbClr>
                    </a:outerShdw>
                  </a:effectLst>
                </a:rPr>
                <a:t>X</a:t>
              </a:r>
              <a:endParaRPr lang="en-US" sz="5400" b="1" cap="none" spc="0" dirty="0">
                <a:ln w="38100" cmpd="sng">
                  <a:solidFill>
                    <a:schemeClr val="bg1"/>
                  </a:solidFill>
                  <a:prstDash val="solid"/>
                </a:ln>
                <a:solidFill>
                  <a:schemeClr val="bg1"/>
                </a:solidFill>
                <a:effectLst>
                  <a:outerShdw blurRad="41275" dist="20320" dir="1800000" algn="tl" rotWithShape="0">
                    <a:srgbClr val="000000">
                      <a:alpha val="40000"/>
                    </a:srgbClr>
                  </a:outerShdw>
                </a:effectLst>
              </a:endParaRPr>
            </a:p>
          </p:txBody>
        </p:sp>
        <p:pic>
          <p:nvPicPr>
            <p:cNvPr id="15" name="Picture 14" descr="ED000083.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222169" y="2482776"/>
              <a:ext cx="1404564" cy="130854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pSp>
      <p:pic>
        <p:nvPicPr>
          <p:cNvPr id="16" name="Picture 15" descr="building10.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205495" y="1205442"/>
            <a:ext cx="2351789" cy="16337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18" name="Straight Arrow Connector 17"/>
          <p:cNvCxnSpPr>
            <a:endCxn id="43" idx="1"/>
          </p:cNvCxnSpPr>
          <p:nvPr/>
        </p:nvCxnSpPr>
        <p:spPr>
          <a:xfrm flipV="1">
            <a:off x="2640092" y="1948447"/>
            <a:ext cx="997630" cy="18032"/>
          </a:xfrm>
          <a:prstGeom prst="straightConnector1">
            <a:avLst/>
          </a:prstGeom>
          <a:ln>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21" name="Straight Arrow Connector 20"/>
          <p:cNvCxnSpPr/>
          <p:nvPr/>
        </p:nvCxnSpPr>
        <p:spPr>
          <a:xfrm flipV="1">
            <a:off x="2422940" y="1220679"/>
            <a:ext cx="745133" cy="331685"/>
          </a:xfrm>
          <a:prstGeom prst="straightConnector1">
            <a:avLst/>
          </a:prstGeom>
          <a:ln>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pic>
        <p:nvPicPr>
          <p:cNvPr id="25" name="Picture 3" descr="eRoll_ereader_concept_2.jpg"/>
          <p:cNvPicPr>
            <a:picLocks noChangeAspect="1"/>
          </p:cNvPicPr>
          <p:nvPr/>
        </p:nvPicPr>
        <p:blipFill>
          <a:blip r:embed="rId5"/>
          <a:srcRect/>
          <a:stretch>
            <a:fillRect/>
          </a:stretch>
        </p:blipFill>
        <p:spPr bwMode="auto">
          <a:xfrm>
            <a:off x="260757" y="4488872"/>
            <a:ext cx="2407514" cy="1963777"/>
          </a:xfrm>
          <a:prstGeom prst="rect">
            <a:avLst/>
          </a:prstGeom>
          <a:noFill/>
          <a:ln w="9525">
            <a:solidFill>
              <a:schemeClr val="tx1"/>
            </a:solidFill>
            <a:miter lim="800000"/>
            <a:headEnd/>
            <a:tailEnd/>
          </a:ln>
        </p:spPr>
      </p:pic>
      <p:pic>
        <p:nvPicPr>
          <p:cNvPr id="26" name="Picture 17" descr="EDUfax.jpg"/>
          <p:cNvPicPr>
            <a:picLocks noChangeAspect="1"/>
          </p:cNvPicPr>
          <p:nvPr/>
        </p:nvPicPr>
        <p:blipFill>
          <a:blip r:embed="rId6"/>
          <a:srcRect/>
          <a:stretch>
            <a:fillRect/>
          </a:stretch>
        </p:blipFill>
        <p:spPr bwMode="auto">
          <a:xfrm>
            <a:off x="1373154" y="4617651"/>
            <a:ext cx="576303" cy="489682"/>
          </a:xfrm>
          <a:prstGeom prst="rect">
            <a:avLst/>
          </a:prstGeom>
          <a:noFill/>
          <a:ln w="9525">
            <a:noFill/>
            <a:miter lim="800000"/>
            <a:headEnd/>
            <a:tailEnd/>
          </a:ln>
        </p:spPr>
      </p:pic>
      <p:pic>
        <p:nvPicPr>
          <p:cNvPr id="27" name="Picture 2"/>
          <p:cNvPicPr>
            <a:picLocks noChangeAspect="1" noChangeArrowheads="1"/>
          </p:cNvPicPr>
          <p:nvPr/>
        </p:nvPicPr>
        <p:blipFill>
          <a:blip r:embed="rId7"/>
          <a:srcRect/>
          <a:stretch>
            <a:fillRect/>
          </a:stretch>
        </p:blipFill>
        <p:spPr bwMode="auto">
          <a:xfrm>
            <a:off x="1086197" y="5811898"/>
            <a:ext cx="878549" cy="450915"/>
          </a:xfrm>
          <a:prstGeom prst="rect">
            <a:avLst/>
          </a:prstGeom>
          <a:noFill/>
          <a:ln w="9525">
            <a:noFill/>
            <a:miter lim="800000"/>
            <a:headEnd/>
            <a:tailEnd/>
          </a:ln>
        </p:spPr>
      </p:pic>
      <p:sp>
        <p:nvSpPr>
          <p:cNvPr id="37" name="TextBox 17"/>
          <p:cNvSpPr txBox="1">
            <a:spLocks noChangeArrowheads="1"/>
          </p:cNvSpPr>
          <p:nvPr/>
        </p:nvSpPr>
        <p:spPr bwMode="auto">
          <a:xfrm>
            <a:off x="1009801" y="4995008"/>
            <a:ext cx="439274" cy="307777"/>
          </a:xfrm>
          <a:prstGeom prst="rect">
            <a:avLst/>
          </a:prstGeom>
          <a:noFill/>
          <a:ln w="9525">
            <a:noFill/>
            <a:miter lim="800000"/>
            <a:headEnd/>
            <a:tailEnd/>
          </a:ln>
        </p:spPr>
        <p:txBody>
          <a:bodyPr>
            <a:spAutoFit/>
          </a:bodyPr>
          <a:lstStyle/>
          <a:p>
            <a:pPr algn="ctr"/>
            <a:endParaRPr lang="en-US" sz="1400" b="1" dirty="0" smtClean="0">
              <a:solidFill>
                <a:schemeClr val="bg1"/>
              </a:solidFill>
            </a:endParaRPr>
          </a:p>
        </p:txBody>
      </p:sp>
      <p:sp>
        <p:nvSpPr>
          <p:cNvPr id="38" name="Rectangle 37"/>
          <p:cNvSpPr/>
          <p:nvPr/>
        </p:nvSpPr>
        <p:spPr>
          <a:xfrm rot="16200000">
            <a:off x="555489" y="4739273"/>
            <a:ext cx="184731" cy="769441"/>
          </a:xfrm>
          <a:prstGeom prst="rect">
            <a:avLst/>
          </a:prstGeom>
          <a:noFill/>
        </p:spPr>
        <p:txBody>
          <a:bodyPr wrap="none">
            <a:spAutoFit/>
          </a:bodyPr>
          <a:lstStyle/>
          <a:p>
            <a:pPr algn="ctr">
              <a:defRPr/>
            </a:pPr>
            <a:endParaRPr 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41" name="Picture 3"/>
          <p:cNvPicPr>
            <a:picLocks noChangeAspect="1" noChangeArrowheads="1"/>
          </p:cNvPicPr>
          <p:nvPr/>
        </p:nvPicPr>
        <p:blipFill>
          <a:blip r:embed="rId8"/>
          <a:srcRect/>
          <a:stretch>
            <a:fillRect/>
          </a:stretch>
        </p:blipFill>
        <p:spPr bwMode="auto">
          <a:xfrm>
            <a:off x="2079339" y="5914000"/>
            <a:ext cx="78783" cy="407048"/>
          </a:xfrm>
          <a:prstGeom prst="rect">
            <a:avLst/>
          </a:prstGeom>
          <a:noFill/>
          <a:ln w="9525">
            <a:noFill/>
            <a:miter lim="800000"/>
            <a:headEnd/>
            <a:tailEnd/>
          </a:ln>
        </p:spPr>
      </p:pic>
      <p:sp>
        <p:nvSpPr>
          <p:cNvPr id="42" name="TextBox 26"/>
          <p:cNvSpPr txBox="1">
            <a:spLocks noChangeArrowheads="1"/>
          </p:cNvSpPr>
          <p:nvPr/>
        </p:nvSpPr>
        <p:spPr bwMode="auto">
          <a:xfrm rot="16200000">
            <a:off x="1392037" y="5337231"/>
            <a:ext cx="1444561" cy="523220"/>
          </a:xfrm>
          <a:prstGeom prst="rect">
            <a:avLst/>
          </a:prstGeom>
          <a:noFill/>
          <a:ln w="9525">
            <a:noFill/>
            <a:miter lim="800000"/>
            <a:headEnd/>
            <a:tailEnd/>
          </a:ln>
        </p:spPr>
        <p:txBody>
          <a:bodyPr>
            <a:spAutoFit/>
          </a:bodyPr>
          <a:lstStyle/>
          <a:p>
            <a:endParaRPr lang="en-US" sz="2800" dirty="0"/>
          </a:p>
        </p:txBody>
      </p:sp>
      <p:sp>
        <p:nvSpPr>
          <p:cNvPr id="43" name="TextBox 42"/>
          <p:cNvSpPr txBox="1"/>
          <p:nvPr/>
        </p:nvSpPr>
        <p:spPr>
          <a:xfrm>
            <a:off x="3637722" y="1809947"/>
            <a:ext cx="1251611" cy="27699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Education Path</a:t>
            </a:r>
            <a:endParaRPr lang="en-US" sz="1200" b="1" dirty="0"/>
          </a:p>
        </p:txBody>
      </p:sp>
      <p:sp>
        <p:nvSpPr>
          <p:cNvPr id="44" name="TextBox 43"/>
          <p:cNvSpPr txBox="1"/>
          <p:nvPr/>
        </p:nvSpPr>
        <p:spPr>
          <a:xfrm>
            <a:off x="5471140" y="1827980"/>
            <a:ext cx="1251611" cy="27699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Certificate Path</a:t>
            </a:r>
            <a:endParaRPr lang="en-US" sz="1200" b="1" dirty="0"/>
          </a:p>
        </p:txBody>
      </p:sp>
      <p:sp>
        <p:nvSpPr>
          <p:cNvPr id="45" name="TextBox 44"/>
          <p:cNvSpPr txBox="1"/>
          <p:nvPr/>
        </p:nvSpPr>
        <p:spPr>
          <a:xfrm>
            <a:off x="7388115" y="1809946"/>
            <a:ext cx="1251611" cy="27699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Career Path</a:t>
            </a:r>
            <a:endParaRPr lang="en-US" sz="1200" b="1" dirty="0"/>
          </a:p>
        </p:txBody>
      </p:sp>
      <p:cxnSp>
        <p:nvCxnSpPr>
          <p:cNvPr id="49" name="Straight Arrow Connector 48"/>
          <p:cNvCxnSpPr>
            <a:endCxn id="44" idx="1"/>
          </p:cNvCxnSpPr>
          <p:nvPr/>
        </p:nvCxnSpPr>
        <p:spPr>
          <a:xfrm flipV="1">
            <a:off x="4861835" y="1966480"/>
            <a:ext cx="609305" cy="18031"/>
          </a:xfrm>
          <a:prstGeom prst="straightConnector1">
            <a:avLst/>
          </a:prstGeom>
          <a:ln>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51" name="Straight Arrow Connector 50"/>
          <p:cNvCxnSpPr/>
          <p:nvPr/>
        </p:nvCxnSpPr>
        <p:spPr>
          <a:xfrm flipV="1">
            <a:off x="6778810" y="1960995"/>
            <a:ext cx="609305" cy="18031"/>
          </a:xfrm>
          <a:prstGeom prst="straightConnector1">
            <a:avLst/>
          </a:prstGeom>
          <a:ln>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cxnSp>
        <p:nvCxnSpPr>
          <p:cNvPr id="52" name="Straight Arrow Connector 51"/>
          <p:cNvCxnSpPr>
            <a:endCxn id="25" idx="0"/>
          </p:cNvCxnSpPr>
          <p:nvPr/>
        </p:nvCxnSpPr>
        <p:spPr>
          <a:xfrm>
            <a:off x="1456278" y="2839222"/>
            <a:ext cx="8236" cy="1649650"/>
          </a:xfrm>
          <a:prstGeom prst="straightConnector1">
            <a:avLst/>
          </a:prstGeom>
          <a:ln>
            <a:headEnd type="triangl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56" name="TextBox 55"/>
          <p:cNvSpPr txBox="1"/>
          <p:nvPr/>
        </p:nvSpPr>
        <p:spPr>
          <a:xfrm>
            <a:off x="1457500" y="2940230"/>
            <a:ext cx="1979035" cy="1384995"/>
          </a:xfrm>
          <a:prstGeom prst="rect">
            <a:avLst/>
          </a:prstGeom>
          <a:noFill/>
        </p:spPr>
        <p:txBody>
          <a:bodyPr wrap="square" rtlCol="0">
            <a:spAutoFit/>
          </a:bodyPr>
          <a:lstStyle/>
          <a:p>
            <a:r>
              <a:rPr lang="en-US" sz="2000" b="1" u="sng" dirty="0" smtClean="0"/>
              <a:t>Analyze</a:t>
            </a:r>
            <a:r>
              <a:rPr lang="en-US" dirty="0" smtClean="0"/>
              <a:t>  </a:t>
            </a:r>
          </a:p>
          <a:p>
            <a:r>
              <a:rPr lang="en-US" sz="1600" dirty="0"/>
              <a:t> </a:t>
            </a:r>
            <a:r>
              <a:rPr lang="en-US" sz="1600" b="1" dirty="0" smtClean="0"/>
              <a:t>- Costs</a:t>
            </a:r>
          </a:p>
          <a:p>
            <a:r>
              <a:rPr lang="en-US" sz="1600" dirty="0"/>
              <a:t> </a:t>
            </a:r>
            <a:r>
              <a:rPr lang="en-US" sz="1600" b="1" dirty="0" smtClean="0"/>
              <a:t>- Current progress</a:t>
            </a:r>
          </a:p>
          <a:p>
            <a:r>
              <a:rPr lang="en-US" sz="1600" b="1" dirty="0"/>
              <a:t> </a:t>
            </a:r>
            <a:r>
              <a:rPr lang="en-US" sz="1600" b="1" dirty="0" smtClean="0"/>
              <a:t>- Funding Options</a:t>
            </a:r>
          </a:p>
          <a:p>
            <a:r>
              <a:rPr lang="en-US" sz="1600" b="1" dirty="0"/>
              <a:t> </a:t>
            </a:r>
            <a:r>
              <a:rPr lang="en-US" sz="1600" b="1" dirty="0" smtClean="0"/>
              <a:t>- Distance to go</a:t>
            </a:r>
            <a:endParaRPr lang="en-US" sz="1600" b="1" dirty="0"/>
          </a:p>
        </p:txBody>
      </p:sp>
      <p:sp>
        <p:nvSpPr>
          <p:cNvPr id="57" name="TextBox 56"/>
          <p:cNvSpPr txBox="1"/>
          <p:nvPr/>
        </p:nvSpPr>
        <p:spPr>
          <a:xfrm>
            <a:off x="-88357" y="2932547"/>
            <a:ext cx="1689832" cy="1384995"/>
          </a:xfrm>
          <a:prstGeom prst="rect">
            <a:avLst/>
          </a:prstGeom>
          <a:noFill/>
        </p:spPr>
        <p:txBody>
          <a:bodyPr wrap="square" rtlCol="0">
            <a:spAutoFit/>
          </a:bodyPr>
          <a:lstStyle/>
          <a:p>
            <a:pPr algn="ctr"/>
            <a:r>
              <a:rPr lang="en-US" sz="2000" b="1" u="sng" dirty="0" smtClean="0"/>
              <a:t>Visualize</a:t>
            </a:r>
          </a:p>
          <a:p>
            <a:r>
              <a:rPr lang="en-US" sz="1600" b="1" dirty="0" smtClean="0"/>
              <a:t>       - Pathway</a:t>
            </a:r>
          </a:p>
          <a:p>
            <a:r>
              <a:rPr lang="en-US" sz="1600" b="1" dirty="0"/>
              <a:t> </a:t>
            </a:r>
            <a:r>
              <a:rPr lang="en-US" sz="1600" b="1" dirty="0" smtClean="0"/>
              <a:t>     -  College </a:t>
            </a:r>
          </a:p>
          <a:p>
            <a:r>
              <a:rPr lang="en-US" sz="1600" b="1" dirty="0"/>
              <a:t> </a:t>
            </a:r>
            <a:r>
              <a:rPr lang="en-US" sz="1600" b="1" dirty="0" smtClean="0"/>
              <a:t>        choices</a:t>
            </a:r>
          </a:p>
          <a:p>
            <a:r>
              <a:rPr lang="en-US" sz="1600" b="1" dirty="0"/>
              <a:t> </a:t>
            </a:r>
            <a:r>
              <a:rPr lang="en-US" sz="1600" b="1" dirty="0" smtClean="0"/>
              <a:t>     -  Direction</a:t>
            </a:r>
          </a:p>
        </p:txBody>
      </p:sp>
    </p:spTree>
    <p:extLst>
      <p:ext uri="{BB962C8B-B14F-4D97-AF65-F5344CB8AC3E}">
        <p14:creationId xmlns:p14="http://schemas.microsoft.com/office/powerpoint/2010/main" val="228776843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857" y="0"/>
            <a:ext cx="8345713" cy="1653988"/>
          </a:xfrm>
        </p:spPr>
        <p:txBody>
          <a:bodyPr/>
          <a:lstStyle/>
          <a:p>
            <a:r>
              <a:rPr lang="en-US" dirty="0" smtClean="0">
                <a:solidFill>
                  <a:srgbClr val="FFFF00"/>
                </a:solidFill>
              </a:rPr>
              <a:t>Usage of Terms </a:t>
            </a:r>
            <a:endParaRPr lang="en-US" dirty="0">
              <a:solidFill>
                <a:srgbClr val="FFFF00"/>
              </a:solidFill>
            </a:endParaRPr>
          </a:p>
        </p:txBody>
      </p:sp>
      <p:sp>
        <p:nvSpPr>
          <p:cNvPr id="3" name="Content Placeholder 2"/>
          <p:cNvSpPr>
            <a:spLocks noGrp="1"/>
          </p:cNvSpPr>
          <p:nvPr>
            <p:ph idx="1"/>
          </p:nvPr>
        </p:nvSpPr>
        <p:spPr>
          <a:xfrm>
            <a:off x="507320" y="1652494"/>
            <a:ext cx="8201251" cy="4806149"/>
          </a:xfrm>
        </p:spPr>
        <p:txBody>
          <a:bodyPr>
            <a:normAutofit lnSpcReduction="10000"/>
          </a:bodyPr>
          <a:lstStyle/>
          <a:p>
            <a:r>
              <a:rPr lang="en-US" dirty="0" smtClean="0"/>
              <a:t>If American students reach the highest point </a:t>
            </a:r>
            <a:r>
              <a:rPr lang="en-US" u="sng" dirty="0" smtClean="0">
                <a:solidFill>
                  <a:srgbClr val="FFFF00"/>
                </a:solidFill>
              </a:rPr>
              <a:t>stratosphere</a:t>
            </a:r>
            <a:r>
              <a:rPr lang="en-US" dirty="0" smtClean="0">
                <a:solidFill>
                  <a:srgbClr val="FFFF00"/>
                </a:solidFill>
              </a:rPr>
              <a:t> </a:t>
            </a:r>
            <a:r>
              <a:rPr lang="en-US" dirty="0" smtClean="0"/>
              <a:t>of their educational journey, America could regain a #1 world ranking. </a:t>
            </a:r>
          </a:p>
          <a:p>
            <a:r>
              <a:rPr lang="en-US" dirty="0" smtClean="0"/>
              <a:t>Jim was nearing the </a:t>
            </a:r>
            <a:r>
              <a:rPr lang="en-US" i="1" u="sng" dirty="0" smtClean="0">
                <a:solidFill>
                  <a:srgbClr val="FFFF00"/>
                </a:solidFill>
              </a:rPr>
              <a:t>stratosphere</a:t>
            </a:r>
            <a:r>
              <a:rPr lang="en-US" dirty="0" smtClean="0">
                <a:solidFill>
                  <a:srgbClr val="FFFF00"/>
                </a:solidFill>
              </a:rPr>
              <a:t> </a:t>
            </a:r>
            <a:r>
              <a:rPr lang="en-US" dirty="0" smtClean="0"/>
              <a:t>of his educational journey, as he noticed that his skills and education were finally aligned with his career endeavor. </a:t>
            </a:r>
          </a:p>
          <a:p>
            <a:r>
              <a:rPr lang="en-US" dirty="0" smtClean="0"/>
              <a:t>Barbara’s </a:t>
            </a:r>
            <a:r>
              <a:rPr lang="en-US" i="1" u="sng" dirty="0" smtClean="0">
                <a:solidFill>
                  <a:srgbClr val="FFFF00"/>
                </a:solidFill>
              </a:rPr>
              <a:t>EDUFAX</a:t>
            </a:r>
            <a:r>
              <a:rPr lang="en-US" dirty="0" smtClean="0">
                <a:solidFill>
                  <a:srgbClr val="FFFF00"/>
                </a:solidFill>
              </a:rPr>
              <a:t> </a:t>
            </a:r>
            <a:r>
              <a:rPr lang="en-US" dirty="0" smtClean="0"/>
              <a:t>indicated that she was 50% complete with her trajectory to be trained as a executive marketing  coordinator --- her ultimate destiny. </a:t>
            </a:r>
          </a:p>
          <a:p>
            <a:r>
              <a:rPr lang="en-US" dirty="0" smtClean="0"/>
              <a:t>Bob’s </a:t>
            </a:r>
            <a:r>
              <a:rPr lang="en-US" i="1" u="sng" dirty="0" smtClean="0">
                <a:solidFill>
                  <a:srgbClr val="FFFF00"/>
                </a:solidFill>
              </a:rPr>
              <a:t>Educational Positioning System</a:t>
            </a:r>
            <a:r>
              <a:rPr lang="en-US" u="sng" dirty="0" smtClean="0">
                <a:solidFill>
                  <a:srgbClr val="FFFF00"/>
                </a:solidFill>
              </a:rPr>
              <a:t> </a:t>
            </a:r>
            <a:r>
              <a:rPr lang="en-US" dirty="0" smtClean="0"/>
              <a:t>was suggesting he not change majors if he was to reach his journey within 5-years of post secondary education.  </a:t>
            </a:r>
          </a:p>
          <a:p>
            <a:pPr lvl="1"/>
            <a:endParaRPr lang="en-US" dirty="0"/>
          </a:p>
        </p:txBody>
      </p:sp>
    </p:spTree>
    <p:extLst>
      <p:ext uri="{BB962C8B-B14F-4D97-AF65-F5344CB8AC3E}">
        <p14:creationId xmlns:p14="http://schemas.microsoft.com/office/powerpoint/2010/main" val="22383023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p:cNvSpPr/>
          <p:nvPr/>
        </p:nvSpPr>
        <p:spPr>
          <a:xfrm>
            <a:off x="1632908" y="1351279"/>
            <a:ext cx="6180102" cy="4693060"/>
          </a:xfrm>
          <a:prstGeom prst="cloud">
            <a:avLst/>
          </a:prstGeom>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7" name="TextBox 6"/>
          <p:cNvSpPr txBox="1"/>
          <p:nvPr/>
        </p:nvSpPr>
        <p:spPr>
          <a:xfrm>
            <a:off x="2784930" y="320228"/>
            <a:ext cx="4461097" cy="830997"/>
          </a:xfrm>
          <a:prstGeom prst="rect">
            <a:avLst/>
          </a:prstGeom>
          <a:noFill/>
        </p:spPr>
        <p:txBody>
          <a:bodyPr wrap="square" rtlCol="0">
            <a:spAutoFit/>
          </a:bodyPr>
          <a:lstStyle/>
          <a:p>
            <a:pPr algn="ctr"/>
            <a:r>
              <a:rPr lang="en-US" sz="2400" b="1" dirty="0" smtClean="0">
                <a:solidFill>
                  <a:schemeClr val="accent1">
                    <a:lumMod val="60000"/>
                    <a:lumOff val="40000"/>
                  </a:schemeClr>
                </a:solidFill>
              </a:rPr>
              <a:t>Current Education Ecosystem </a:t>
            </a:r>
          </a:p>
          <a:p>
            <a:pPr algn="ctr"/>
            <a:r>
              <a:rPr lang="en-US" sz="2400" b="1" dirty="0" smtClean="0">
                <a:solidFill>
                  <a:schemeClr val="accent1">
                    <a:lumMod val="60000"/>
                    <a:lumOff val="40000"/>
                  </a:schemeClr>
                </a:solidFill>
              </a:rPr>
              <a:t>( with Inter-operability) </a:t>
            </a:r>
            <a:endParaRPr lang="en-US" sz="2400" b="1" dirty="0">
              <a:solidFill>
                <a:schemeClr val="accent1">
                  <a:lumMod val="60000"/>
                  <a:lumOff val="40000"/>
                </a:schemeClr>
              </a:solidFill>
            </a:endParaRPr>
          </a:p>
        </p:txBody>
      </p:sp>
      <p:pic>
        <p:nvPicPr>
          <p:cNvPr id="28" name="Picture 27" descr="ED000082.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372451" y="4137892"/>
            <a:ext cx="671893" cy="59840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9" name="Picture 28" descr="ED000083.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252400" y="4239391"/>
            <a:ext cx="777240" cy="72410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 name="Picture 2" descr="building1.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717020" y="2120623"/>
            <a:ext cx="1650177" cy="729148"/>
          </a:xfrm>
          <a:prstGeom prst="rect">
            <a:avLst/>
          </a:prstGeom>
        </p:spPr>
      </p:pic>
      <p:pic>
        <p:nvPicPr>
          <p:cNvPr id="9" name="Picture 8" descr="building4.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416986" y="4114801"/>
            <a:ext cx="813284" cy="952602"/>
          </a:xfrm>
          <a:prstGeom prst="rect">
            <a:avLst/>
          </a:prstGeom>
        </p:spPr>
      </p:pic>
      <p:pic>
        <p:nvPicPr>
          <p:cNvPr id="11" name="Picture 10" descr="building6.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081905" y="3052971"/>
            <a:ext cx="1148365" cy="804382"/>
          </a:xfrm>
          <a:prstGeom prst="rect">
            <a:avLst/>
          </a:prstGeom>
        </p:spPr>
      </p:pic>
      <p:pic>
        <p:nvPicPr>
          <p:cNvPr id="19" name="Picture 18" descr="building7.png"/>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030968" y="2120622"/>
            <a:ext cx="1496062" cy="67844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0" name="TextBox 19"/>
          <p:cNvSpPr txBox="1"/>
          <p:nvPr/>
        </p:nvSpPr>
        <p:spPr>
          <a:xfrm>
            <a:off x="3284624" y="1814644"/>
            <a:ext cx="831020" cy="369332"/>
          </a:xfrm>
          <a:prstGeom prst="rect">
            <a:avLst/>
          </a:prstGeom>
          <a:noFill/>
        </p:spPr>
        <p:txBody>
          <a:bodyPr wrap="square" rtlCol="0">
            <a:spAutoFit/>
          </a:bodyPr>
          <a:lstStyle/>
          <a:p>
            <a:r>
              <a:rPr lang="en-US" dirty="0" smtClean="0">
                <a:solidFill>
                  <a:schemeClr val="bg1">
                    <a:lumMod val="95000"/>
                    <a:lumOff val="5000"/>
                  </a:schemeClr>
                </a:solidFill>
              </a:rPr>
              <a:t>K12</a:t>
            </a:r>
            <a:endParaRPr lang="en-US" dirty="0">
              <a:solidFill>
                <a:schemeClr val="bg1">
                  <a:lumMod val="95000"/>
                  <a:lumOff val="5000"/>
                </a:schemeClr>
              </a:solidFill>
            </a:endParaRPr>
          </a:p>
        </p:txBody>
      </p:sp>
      <p:sp>
        <p:nvSpPr>
          <p:cNvPr id="26" name="TextBox 25"/>
          <p:cNvSpPr txBox="1"/>
          <p:nvPr/>
        </p:nvSpPr>
        <p:spPr>
          <a:xfrm>
            <a:off x="4888080" y="1782150"/>
            <a:ext cx="1734898" cy="307777"/>
          </a:xfrm>
          <a:prstGeom prst="rect">
            <a:avLst/>
          </a:prstGeom>
          <a:noFill/>
        </p:spPr>
        <p:txBody>
          <a:bodyPr wrap="square" rtlCol="0">
            <a:spAutoFit/>
          </a:bodyPr>
          <a:lstStyle/>
          <a:p>
            <a:pPr algn="ctr"/>
            <a:r>
              <a:rPr lang="en-US" sz="1400" b="1" dirty="0" smtClean="0">
                <a:solidFill>
                  <a:schemeClr val="bg1">
                    <a:lumMod val="95000"/>
                    <a:lumOff val="5000"/>
                  </a:schemeClr>
                </a:solidFill>
              </a:rPr>
              <a:t>Higher Education</a:t>
            </a:r>
            <a:endParaRPr lang="en-US" sz="1400" b="1" dirty="0">
              <a:solidFill>
                <a:schemeClr val="bg1">
                  <a:lumMod val="95000"/>
                  <a:lumOff val="5000"/>
                </a:schemeClr>
              </a:solidFill>
            </a:endParaRPr>
          </a:p>
        </p:txBody>
      </p:sp>
      <p:cxnSp>
        <p:nvCxnSpPr>
          <p:cNvPr id="30" name="Straight Connector 29"/>
          <p:cNvCxnSpPr/>
          <p:nvPr/>
        </p:nvCxnSpPr>
        <p:spPr>
          <a:xfrm flipV="1">
            <a:off x="5193861" y="2891070"/>
            <a:ext cx="555742" cy="535646"/>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flipV="1">
            <a:off x="3700134" y="2849770"/>
            <a:ext cx="435650" cy="576946"/>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4367197" y="2554347"/>
            <a:ext cx="669120" cy="0"/>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H="1">
            <a:off x="3811815" y="3627325"/>
            <a:ext cx="435650" cy="612066"/>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138774" y="3702755"/>
            <a:ext cx="424025" cy="412046"/>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051117" y="4507183"/>
            <a:ext cx="418713" cy="0"/>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5020913" y="4507183"/>
            <a:ext cx="351538" cy="0"/>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52" name="Curved Connector 51"/>
          <p:cNvCxnSpPr/>
          <p:nvPr/>
        </p:nvCxnSpPr>
        <p:spPr>
          <a:xfrm rot="16200000" flipH="1">
            <a:off x="2661006" y="3269535"/>
            <a:ext cx="1389618" cy="550091"/>
          </a:xfrm>
          <a:prstGeom prst="curvedConnector3">
            <a:avLst>
              <a:gd name="adj1" fmla="val 50000"/>
            </a:avLst>
          </a:prstGeom>
          <a:ln>
            <a:solidFill>
              <a:schemeClr val="bg1"/>
            </a:solidFill>
            <a:headEnd type="triangle" w="lg"/>
            <a:tailEnd type="triangle" w="lg"/>
          </a:ln>
        </p:spPr>
        <p:style>
          <a:lnRef idx="2">
            <a:schemeClr val="accent1"/>
          </a:lnRef>
          <a:fillRef idx="0">
            <a:schemeClr val="accent1"/>
          </a:fillRef>
          <a:effectRef idx="1">
            <a:schemeClr val="accent1"/>
          </a:effectRef>
          <a:fontRef idx="minor">
            <a:schemeClr val="tx1"/>
          </a:fontRef>
        </p:style>
      </p:cxnSp>
      <p:cxnSp>
        <p:nvCxnSpPr>
          <p:cNvPr id="59" name="Curved Connector 58"/>
          <p:cNvCxnSpPr/>
          <p:nvPr/>
        </p:nvCxnSpPr>
        <p:spPr>
          <a:xfrm rot="5400000">
            <a:off x="5366441" y="3361708"/>
            <a:ext cx="1265033" cy="241157"/>
          </a:xfrm>
          <a:prstGeom prst="curvedConnector3">
            <a:avLst>
              <a:gd name="adj1" fmla="val 50000"/>
            </a:avLst>
          </a:prstGeom>
          <a:ln>
            <a:solidFill>
              <a:schemeClr val="bg1"/>
            </a:solidFill>
            <a:headEnd type="triangle" w="lg"/>
            <a:tailEnd type="triangle" w="lg"/>
          </a:ln>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2039995" y="3042068"/>
            <a:ext cx="1216273" cy="1169551"/>
          </a:xfrm>
          <a:prstGeom prst="rect">
            <a:avLst/>
          </a:prstGeom>
          <a:noFill/>
        </p:spPr>
        <p:txBody>
          <a:bodyPr wrap="square" rtlCol="0">
            <a:spAutoFit/>
          </a:bodyPr>
          <a:lstStyle/>
          <a:p>
            <a:r>
              <a:rPr lang="en-US" sz="1400" b="1" dirty="0" smtClean="0"/>
              <a:t>Produces</a:t>
            </a:r>
          </a:p>
          <a:p>
            <a:r>
              <a:rPr lang="en-US" sz="1400" b="1" dirty="0"/>
              <a:t>c</a:t>
            </a:r>
            <a:r>
              <a:rPr lang="en-US" sz="1400" b="1" dirty="0" smtClean="0"/>
              <a:t>onnections</a:t>
            </a:r>
          </a:p>
          <a:p>
            <a:r>
              <a:rPr lang="en-US" sz="1400" b="1" dirty="0"/>
              <a:t>b</a:t>
            </a:r>
            <a:r>
              <a:rPr lang="en-US" sz="1400" b="1" dirty="0" smtClean="0"/>
              <a:t>etween structures ad systems  </a:t>
            </a:r>
            <a:endParaRPr lang="en-US" sz="1400" b="1" dirty="0"/>
          </a:p>
        </p:txBody>
      </p:sp>
      <p:sp>
        <p:nvSpPr>
          <p:cNvPr id="62" name="TextBox 61"/>
          <p:cNvSpPr txBox="1"/>
          <p:nvPr/>
        </p:nvSpPr>
        <p:spPr>
          <a:xfrm>
            <a:off x="6140504" y="2986417"/>
            <a:ext cx="1748467" cy="1384995"/>
          </a:xfrm>
          <a:prstGeom prst="rect">
            <a:avLst/>
          </a:prstGeom>
          <a:noFill/>
        </p:spPr>
        <p:txBody>
          <a:bodyPr wrap="square" rtlCol="0">
            <a:spAutoFit/>
          </a:bodyPr>
          <a:lstStyle/>
          <a:p>
            <a:r>
              <a:rPr lang="en-US" sz="1400" b="1" dirty="0" smtClean="0"/>
              <a:t>Increases completion rates while letting students leave with </a:t>
            </a:r>
          </a:p>
          <a:p>
            <a:r>
              <a:rPr lang="en-US" sz="1400" b="1" dirty="0" smtClean="0"/>
              <a:t>a transcript and diploma</a:t>
            </a:r>
            <a:endParaRPr lang="en-US" sz="1400" b="1" dirty="0"/>
          </a:p>
        </p:txBody>
      </p:sp>
      <p:sp>
        <p:nvSpPr>
          <p:cNvPr id="66" name="TextBox 65"/>
          <p:cNvSpPr txBox="1"/>
          <p:nvPr/>
        </p:nvSpPr>
        <p:spPr>
          <a:xfrm>
            <a:off x="4137672" y="2799063"/>
            <a:ext cx="1092598" cy="276999"/>
          </a:xfrm>
          <a:prstGeom prst="rect">
            <a:avLst/>
          </a:prstGeom>
          <a:noFill/>
        </p:spPr>
        <p:txBody>
          <a:bodyPr wrap="square" rtlCol="0">
            <a:spAutoFit/>
          </a:bodyPr>
          <a:lstStyle/>
          <a:p>
            <a:r>
              <a:rPr lang="en-US" sz="1200" b="1" dirty="0" smtClean="0">
                <a:solidFill>
                  <a:srgbClr val="000090"/>
                </a:solidFill>
              </a:rPr>
              <a:t>LMS, ERP, SIS</a:t>
            </a:r>
            <a:endParaRPr lang="en-US" sz="1200" b="1" dirty="0">
              <a:solidFill>
                <a:srgbClr val="000090"/>
              </a:solidFill>
            </a:endParaRPr>
          </a:p>
        </p:txBody>
      </p:sp>
      <p:sp>
        <p:nvSpPr>
          <p:cNvPr id="67" name="TextBox 66"/>
          <p:cNvSpPr txBox="1"/>
          <p:nvPr/>
        </p:nvSpPr>
        <p:spPr>
          <a:xfrm>
            <a:off x="4074207" y="3725846"/>
            <a:ext cx="1427016" cy="276999"/>
          </a:xfrm>
          <a:prstGeom prst="rect">
            <a:avLst/>
          </a:prstGeom>
          <a:noFill/>
        </p:spPr>
        <p:txBody>
          <a:bodyPr wrap="square" rtlCol="0">
            <a:spAutoFit/>
          </a:bodyPr>
          <a:lstStyle/>
          <a:p>
            <a:r>
              <a:rPr lang="en-US" sz="1200" b="1" dirty="0" smtClean="0">
                <a:solidFill>
                  <a:srgbClr val="000090"/>
                </a:solidFill>
              </a:rPr>
              <a:t>Inter-operability</a:t>
            </a:r>
            <a:endParaRPr lang="en-US" sz="1200" b="1" dirty="0">
              <a:solidFill>
                <a:srgbClr val="000090"/>
              </a:solidFill>
            </a:endParaRPr>
          </a:p>
        </p:txBody>
      </p:sp>
      <p:pic>
        <p:nvPicPr>
          <p:cNvPr id="69" name="Picture 68" descr="rbm2_25.png"/>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599197" y="129152"/>
            <a:ext cx="2537540" cy="2946909"/>
          </a:xfrm>
          <a:prstGeom prst="rect">
            <a:avLst/>
          </a:prstGeom>
        </p:spPr>
      </p:pic>
      <p:pic>
        <p:nvPicPr>
          <p:cNvPr id="72" name="Picture 71" descr="skd181973sdc.png"/>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6636998" y="3821325"/>
            <a:ext cx="2352024" cy="2564975"/>
          </a:xfrm>
          <a:prstGeom prst="rect">
            <a:avLst/>
          </a:prstGeom>
        </p:spPr>
      </p:pic>
      <p:sp>
        <p:nvSpPr>
          <p:cNvPr id="76" name="TextBox 75"/>
          <p:cNvSpPr txBox="1"/>
          <p:nvPr/>
        </p:nvSpPr>
        <p:spPr>
          <a:xfrm>
            <a:off x="850473" y="751115"/>
            <a:ext cx="2128254" cy="830997"/>
          </a:xfrm>
          <a:prstGeom prst="rect">
            <a:avLst/>
          </a:prstGeom>
          <a:noFill/>
        </p:spPr>
        <p:txBody>
          <a:bodyPr wrap="square" rtlCol="0">
            <a:spAutoFit/>
          </a:bodyPr>
          <a:lstStyle/>
          <a:p>
            <a:pPr algn="ctr"/>
            <a:r>
              <a:rPr lang="en-US" sz="1200" dirty="0" smtClean="0"/>
              <a:t>Unfortunately transcripts, diplomas, and completion rates don’t meet my business needs!</a:t>
            </a:r>
            <a:endParaRPr lang="en-US" sz="1200" dirty="0"/>
          </a:p>
        </p:txBody>
      </p:sp>
      <p:sp>
        <p:nvSpPr>
          <p:cNvPr id="78" name="TextBox 77"/>
          <p:cNvSpPr txBox="1"/>
          <p:nvPr/>
        </p:nvSpPr>
        <p:spPr>
          <a:xfrm>
            <a:off x="6881965" y="4825493"/>
            <a:ext cx="1862090" cy="1107996"/>
          </a:xfrm>
          <a:prstGeom prst="rect">
            <a:avLst/>
          </a:prstGeom>
          <a:noFill/>
        </p:spPr>
        <p:txBody>
          <a:bodyPr wrap="square" rtlCol="0">
            <a:spAutoFit/>
          </a:bodyPr>
          <a:lstStyle/>
          <a:p>
            <a:pPr algn="ctr"/>
            <a:r>
              <a:rPr lang="en-US" sz="1100" dirty="0" smtClean="0">
                <a:solidFill>
                  <a:srgbClr val="000090"/>
                </a:solidFill>
              </a:rPr>
              <a:t>The Ecosystem and interoperability  is</a:t>
            </a:r>
          </a:p>
          <a:p>
            <a:pPr algn="ctr"/>
            <a:r>
              <a:rPr lang="en-US" sz="1100" dirty="0">
                <a:solidFill>
                  <a:srgbClr val="000090"/>
                </a:solidFill>
              </a:rPr>
              <a:t>c</a:t>
            </a:r>
            <a:r>
              <a:rPr lang="en-US" sz="1100" dirty="0" smtClean="0">
                <a:solidFill>
                  <a:srgbClr val="000090"/>
                </a:solidFill>
              </a:rPr>
              <a:t>onnected to everything but my personal history, skills, or success. It sounds like their journey, not mine!</a:t>
            </a:r>
            <a:endParaRPr lang="en-US" sz="1100" dirty="0">
              <a:solidFill>
                <a:srgbClr val="000090"/>
              </a:solidFill>
            </a:endParaRPr>
          </a:p>
        </p:txBody>
      </p:sp>
      <p:pic>
        <p:nvPicPr>
          <p:cNvPr id="85" name="Picture 84" descr="rbm2_61.pn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88805" y="3383331"/>
            <a:ext cx="2834735" cy="3285854"/>
          </a:xfrm>
          <a:prstGeom prst="rect">
            <a:avLst/>
          </a:prstGeom>
        </p:spPr>
      </p:pic>
      <p:sp>
        <p:nvSpPr>
          <p:cNvPr id="86" name="TextBox 85"/>
          <p:cNvSpPr txBox="1"/>
          <p:nvPr/>
        </p:nvSpPr>
        <p:spPr>
          <a:xfrm rot="941748">
            <a:off x="370696" y="4021905"/>
            <a:ext cx="2214647" cy="938719"/>
          </a:xfrm>
          <a:prstGeom prst="rect">
            <a:avLst/>
          </a:prstGeom>
          <a:noFill/>
        </p:spPr>
        <p:txBody>
          <a:bodyPr wrap="square" rtlCol="0">
            <a:spAutoFit/>
          </a:bodyPr>
          <a:lstStyle/>
          <a:p>
            <a:pPr algn="ctr"/>
            <a:r>
              <a:rPr lang="en-US" sz="1100" dirty="0" smtClean="0"/>
              <a:t>I’m surprised that what the college called ‘Student Success’  stopped once I graduated. I guess it had nothing to do with my personal career or my journey. </a:t>
            </a:r>
            <a:endParaRPr lang="en-US" sz="1100" dirty="0"/>
          </a:p>
        </p:txBody>
      </p:sp>
      <p:pic>
        <p:nvPicPr>
          <p:cNvPr id="95" name="Picture 94" descr="skd182040sdc.png"/>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6979329" y="885427"/>
            <a:ext cx="2009693" cy="2408999"/>
          </a:xfrm>
          <a:prstGeom prst="rect">
            <a:avLst/>
          </a:prstGeom>
        </p:spPr>
      </p:pic>
      <p:sp>
        <p:nvSpPr>
          <p:cNvPr id="96" name="Rectangle 95"/>
          <p:cNvSpPr/>
          <p:nvPr/>
        </p:nvSpPr>
        <p:spPr>
          <a:xfrm>
            <a:off x="7181451" y="1814644"/>
            <a:ext cx="1610024" cy="1075295"/>
          </a:xfrm>
          <a:prstGeom prst="rect">
            <a:avLst/>
          </a:prstGeom>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92" name="TextBox 91"/>
          <p:cNvSpPr txBox="1"/>
          <p:nvPr/>
        </p:nvSpPr>
        <p:spPr>
          <a:xfrm>
            <a:off x="7246027" y="1825696"/>
            <a:ext cx="1545448" cy="1107996"/>
          </a:xfrm>
          <a:prstGeom prst="rect">
            <a:avLst/>
          </a:prstGeom>
          <a:noFill/>
        </p:spPr>
        <p:txBody>
          <a:bodyPr wrap="square" rtlCol="0">
            <a:spAutoFit/>
          </a:bodyPr>
          <a:lstStyle/>
          <a:p>
            <a:pPr algn="ctr"/>
            <a:r>
              <a:rPr lang="en-US" sz="1100" dirty="0" smtClean="0">
                <a:solidFill>
                  <a:schemeClr val="bg1"/>
                </a:solidFill>
              </a:rPr>
              <a:t>Funny how they want me to take ownership when I can’t access any of my data from any of the schools I have attended!</a:t>
            </a:r>
            <a:endParaRPr lang="en-US" sz="1100" dirty="0">
              <a:solidFill>
                <a:schemeClr val="bg1"/>
              </a:solidFill>
            </a:endParaRPr>
          </a:p>
        </p:txBody>
      </p:sp>
    </p:spTree>
    <p:extLst>
      <p:ext uri="{BB962C8B-B14F-4D97-AF65-F5344CB8AC3E}">
        <p14:creationId xmlns:p14="http://schemas.microsoft.com/office/powerpoint/2010/main" val="378994643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7716" y="272143"/>
            <a:ext cx="7338161" cy="6440713"/>
          </a:xfrm>
          <a:prstGeom prst="ellipse">
            <a:avLst/>
          </a:prstGeom>
          <a:solidFill>
            <a:srgbClr val="36D7FF"/>
          </a:solidFill>
          <a:ln/>
        </p:spPr>
        <p:style>
          <a:lnRef idx="2">
            <a:schemeClr val="accent5">
              <a:shade val="50000"/>
            </a:schemeClr>
          </a:lnRef>
          <a:fillRef idx="1">
            <a:schemeClr val="accent5"/>
          </a:fillRef>
          <a:effectRef idx="0">
            <a:schemeClr val="accent5"/>
          </a:effectRef>
          <a:fontRef idx="minor">
            <a:schemeClr val="lt1"/>
          </a:fontRef>
        </p:style>
        <p:txBody>
          <a:bodyPr/>
          <a:lstStyle/>
          <a:p>
            <a:endParaRPr lang="en-US" dirty="0"/>
          </a:p>
        </p:txBody>
      </p:sp>
      <p:sp>
        <p:nvSpPr>
          <p:cNvPr id="4" name="Cloud 3"/>
          <p:cNvSpPr/>
          <p:nvPr/>
        </p:nvSpPr>
        <p:spPr>
          <a:xfrm>
            <a:off x="1862668" y="1351279"/>
            <a:ext cx="5341696" cy="4475327"/>
          </a:xfrm>
          <a:prstGeom prst="cloud">
            <a:avLst/>
          </a:prstGeom>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7" name="TextBox 6"/>
          <p:cNvSpPr txBox="1"/>
          <p:nvPr/>
        </p:nvSpPr>
        <p:spPr>
          <a:xfrm>
            <a:off x="2751908" y="1600376"/>
            <a:ext cx="4053840" cy="584776"/>
          </a:xfrm>
          <a:prstGeom prst="rect">
            <a:avLst/>
          </a:prstGeom>
          <a:noFill/>
        </p:spPr>
        <p:txBody>
          <a:bodyPr wrap="square" rtlCol="0">
            <a:spAutoFit/>
          </a:bodyPr>
          <a:lstStyle/>
          <a:p>
            <a:pPr algn="ctr"/>
            <a:r>
              <a:rPr lang="en-US" sz="1600" b="1" dirty="0" smtClean="0">
                <a:solidFill>
                  <a:schemeClr val="bg1"/>
                </a:solidFill>
              </a:rPr>
              <a:t>Education Ecosystem </a:t>
            </a:r>
          </a:p>
          <a:p>
            <a:pPr algn="ctr"/>
            <a:r>
              <a:rPr lang="en-US" sz="1600" b="1" dirty="0" smtClean="0">
                <a:solidFill>
                  <a:schemeClr val="bg1"/>
                </a:solidFill>
              </a:rPr>
              <a:t>( Inter-operability) </a:t>
            </a:r>
            <a:endParaRPr lang="en-US" sz="1600" b="1" dirty="0">
              <a:solidFill>
                <a:schemeClr val="bg1"/>
              </a:solidFill>
            </a:endParaRPr>
          </a:p>
        </p:txBody>
      </p:sp>
      <p:sp>
        <p:nvSpPr>
          <p:cNvPr id="8" name="TextBox 7"/>
          <p:cNvSpPr txBox="1"/>
          <p:nvPr/>
        </p:nvSpPr>
        <p:spPr>
          <a:xfrm>
            <a:off x="2751910" y="436167"/>
            <a:ext cx="3790488" cy="861774"/>
          </a:xfrm>
          <a:prstGeom prst="rect">
            <a:avLst/>
          </a:prstGeom>
          <a:noFill/>
        </p:spPr>
        <p:txBody>
          <a:bodyPr wrap="square" rtlCol="0">
            <a:spAutoFit/>
          </a:bodyPr>
          <a:lstStyle/>
          <a:p>
            <a:pPr algn="ctr"/>
            <a:r>
              <a:rPr lang="en-US" sz="2000" b="1" dirty="0" smtClean="0">
                <a:solidFill>
                  <a:schemeClr val="bg1"/>
                </a:solidFill>
              </a:rPr>
              <a:t>Education Stratosphere</a:t>
            </a:r>
          </a:p>
          <a:p>
            <a:pPr algn="ctr"/>
            <a:r>
              <a:rPr lang="en-US" sz="1400" b="1" i="1" dirty="0" smtClean="0">
                <a:solidFill>
                  <a:schemeClr val="bg1"/>
                </a:solidFill>
              </a:rPr>
              <a:t>Highest positioning </a:t>
            </a:r>
            <a:endParaRPr lang="en-US" sz="1400" b="1" i="1" dirty="0">
              <a:solidFill>
                <a:schemeClr val="bg1"/>
              </a:solidFill>
            </a:endParaRPr>
          </a:p>
          <a:p>
            <a:pPr algn="ctr"/>
            <a:r>
              <a:rPr lang="en-US" sz="1600" b="1" dirty="0" smtClean="0">
                <a:solidFill>
                  <a:schemeClr val="bg1"/>
                </a:solidFill>
              </a:rPr>
              <a:t>   via The Educational Positioning System</a:t>
            </a:r>
            <a:endParaRPr lang="en-US" sz="1600" b="1" dirty="0">
              <a:solidFill>
                <a:schemeClr val="bg1"/>
              </a:solidFill>
            </a:endParaRPr>
          </a:p>
        </p:txBody>
      </p:sp>
      <p:pic>
        <p:nvPicPr>
          <p:cNvPr id="28" name="Picture 27" descr="ED000082.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43591" y="4137892"/>
            <a:ext cx="671893" cy="59840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9" name="Picture 28" descr="ED000083.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23540" y="4239391"/>
            <a:ext cx="777240" cy="72410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 name="Picture 2" descr="building1.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721824" y="2268055"/>
            <a:ext cx="1316513" cy="581715"/>
          </a:xfrm>
          <a:prstGeom prst="rect">
            <a:avLst/>
          </a:prstGeom>
        </p:spPr>
      </p:pic>
      <p:pic>
        <p:nvPicPr>
          <p:cNvPr id="9" name="Picture 8" descr="building4.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088126" y="4114801"/>
            <a:ext cx="813284" cy="952602"/>
          </a:xfrm>
          <a:prstGeom prst="rect">
            <a:avLst/>
          </a:prstGeom>
        </p:spPr>
      </p:pic>
      <p:pic>
        <p:nvPicPr>
          <p:cNvPr id="11" name="Picture 10" descr="building6.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753045" y="3052971"/>
            <a:ext cx="1148365" cy="804382"/>
          </a:xfrm>
          <a:prstGeom prst="rect">
            <a:avLst/>
          </a:prstGeom>
        </p:spPr>
      </p:pic>
      <p:pic>
        <p:nvPicPr>
          <p:cNvPr id="19" name="Picture 18" descr="building7.png"/>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702108" y="2268055"/>
            <a:ext cx="1242943" cy="598360"/>
          </a:xfrm>
          <a:prstGeom prst="rect">
            <a:avLst/>
          </a:prstGeom>
        </p:spPr>
      </p:pic>
      <p:sp>
        <p:nvSpPr>
          <p:cNvPr id="20" name="TextBox 19"/>
          <p:cNvSpPr txBox="1"/>
          <p:nvPr/>
        </p:nvSpPr>
        <p:spPr>
          <a:xfrm>
            <a:off x="2946166" y="2250293"/>
            <a:ext cx="831020" cy="369332"/>
          </a:xfrm>
          <a:prstGeom prst="rect">
            <a:avLst/>
          </a:prstGeom>
          <a:noFill/>
        </p:spPr>
        <p:txBody>
          <a:bodyPr wrap="square" rtlCol="0">
            <a:spAutoFit/>
          </a:bodyPr>
          <a:lstStyle/>
          <a:p>
            <a:r>
              <a:rPr lang="en-US" dirty="0" smtClean="0">
                <a:solidFill>
                  <a:schemeClr val="bg1">
                    <a:lumMod val="95000"/>
                    <a:lumOff val="5000"/>
                  </a:schemeClr>
                </a:solidFill>
              </a:rPr>
              <a:t>K12</a:t>
            </a:r>
            <a:endParaRPr lang="en-US" dirty="0">
              <a:solidFill>
                <a:schemeClr val="bg1">
                  <a:lumMod val="95000"/>
                  <a:lumOff val="5000"/>
                </a:schemeClr>
              </a:solidFill>
            </a:endParaRPr>
          </a:p>
        </p:txBody>
      </p:sp>
      <p:sp>
        <p:nvSpPr>
          <p:cNvPr id="26" name="TextBox 25"/>
          <p:cNvSpPr txBox="1"/>
          <p:nvPr/>
        </p:nvSpPr>
        <p:spPr>
          <a:xfrm>
            <a:off x="4702108" y="2277348"/>
            <a:ext cx="1455468" cy="276999"/>
          </a:xfrm>
          <a:prstGeom prst="rect">
            <a:avLst/>
          </a:prstGeom>
          <a:noFill/>
        </p:spPr>
        <p:txBody>
          <a:bodyPr wrap="square" rtlCol="0">
            <a:spAutoFit/>
          </a:bodyPr>
          <a:lstStyle/>
          <a:p>
            <a:r>
              <a:rPr lang="en-US" sz="1200" dirty="0" smtClean="0">
                <a:solidFill>
                  <a:schemeClr val="bg1">
                    <a:lumMod val="95000"/>
                    <a:lumOff val="5000"/>
                  </a:schemeClr>
                </a:solidFill>
              </a:rPr>
              <a:t>Higher Education</a:t>
            </a:r>
            <a:endParaRPr lang="en-US" sz="1200" dirty="0">
              <a:solidFill>
                <a:schemeClr val="bg1">
                  <a:lumMod val="95000"/>
                  <a:lumOff val="5000"/>
                </a:schemeClr>
              </a:solidFill>
            </a:endParaRPr>
          </a:p>
        </p:txBody>
      </p:sp>
      <p:cxnSp>
        <p:nvCxnSpPr>
          <p:cNvPr id="30" name="Straight Connector 29"/>
          <p:cNvCxnSpPr/>
          <p:nvPr/>
        </p:nvCxnSpPr>
        <p:spPr>
          <a:xfrm flipV="1">
            <a:off x="4865001" y="2891070"/>
            <a:ext cx="555742" cy="535646"/>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flipV="1">
            <a:off x="3371274" y="2849770"/>
            <a:ext cx="435650" cy="576946"/>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4038337" y="2554347"/>
            <a:ext cx="669120" cy="0"/>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H="1">
            <a:off x="3482955" y="3627325"/>
            <a:ext cx="435650" cy="612066"/>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4809914" y="3702755"/>
            <a:ext cx="424025" cy="412046"/>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3722257" y="4507183"/>
            <a:ext cx="418713" cy="0"/>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4692053" y="4507183"/>
            <a:ext cx="351538" cy="0"/>
          </a:xfrm>
          <a:prstGeom prst="line">
            <a:avLst/>
          </a:prstGeom>
          <a:ln>
            <a:solidFill>
              <a:schemeClr val="bg1"/>
            </a:solidFill>
            <a:tailEnd type="triangle" w="lg"/>
          </a:ln>
        </p:spPr>
        <p:style>
          <a:lnRef idx="2">
            <a:schemeClr val="accent1"/>
          </a:lnRef>
          <a:fillRef idx="0">
            <a:schemeClr val="accent1"/>
          </a:fillRef>
          <a:effectRef idx="1">
            <a:schemeClr val="accent1"/>
          </a:effectRef>
          <a:fontRef idx="minor">
            <a:schemeClr val="tx1"/>
          </a:fontRef>
        </p:style>
      </p:cxnSp>
      <p:cxnSp>
        <p:nvCxnSpPr>
          <p:cNvPr id="52" name="Curved Connector 51"/>
          <p:cNvCxnSpPr/>
          <p:nvPr/>
        </p:nvCxnSpPr>
        <p:spPr>
          <a:xfrm rot="16200000" flipH="1">
            <a:off x="2409780" y="3269535"/>
            <a:ext cx="1389618" cy="550091"/>
          </a:xfrm>
          <a:prstGeom prst="curvedConnector3">
            <a:avLst>
              <a:gd name="adj1" fmla="val 50000"/>
            </a:avLst>
          </a:prstGeom>
          <a:ln>
            <a:solidFill>
              <a:schemeClr val="bg1"/>
            </a:solidFill>
            <a:headEnd type="triangle" w="lg"/>
            <a:tailEnd type="triangle" w="lg"/>
          </a:ln>
        </p:spPr>
        <p:style>
          <a:lnRef idx="2">
            <a:schemeClr val="accent1"/>
          </a:lnRef>
          <a:fillRef idx="0">
            <a:schemeClr val="accent1"/>
          </a:fillRef>
          <a:effectRef idx="1">
            <a:schemeClr val="accent1"/>
          </a:effectRef>
          <a:fontRef idx="minor">
            <a:schemeClr val="tx1"/>
          </a:fontRef>
        </p:style>
      </p:cxnSp>
      <p:cxnSp>
        <p:nvCxnSpPr>
          <p:cNvPr id="59" name="Curved Connector 58"/>
          <p:cNvCxnSpPr/>
          <p:nvPr/>
        </p:nvCxnSpPr>
        <p:spPr>
          <a:xfrm rot="5400000">
            <a:off x="5037581" y="3361708"/>
            <a:ext cx="1265033" cy="241157"/>
          </a:xfrm>
          <a:prstGeom prst="curvedConnector3">
            <a:avLst>
              <a:gd name="adj1" fmla="val 50000"/>
            </a:avLst>
          </a:prstGeom>
          <a:ln>
            <a:solidFill>
              <a:schemeClr val="bg1"/>
            </a:solidFill>
            <a:headEnd type="triangle" w="lg"/>
            <a:tailEnd type="triangle" w="lg"/>
          </a:ln>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2065947" y="3190721"/>
            <a:ext cx="1092598" cy="1015663"/>
          </a:xfrm>
          <a:prstGeom prst="rect">
            <a:avLst/>
          </a:prstGeom>
          <a:noFill/>
        </p:spPr>
        <p:txBody>
          <a:bodyPr wrap="square" rtlCol="0">
            <a:spAutoFit/>
          </a:bodyPr>
          <a:lstStyle/>
          <a:p>
            <a:r>
              <a:rPr lang="en-US" sz="1200" b="1" dirty="0" smtClean="0"/>
              <a:t>Produces</a:t>
            </a:r>
          </a:p>
          <a:p>
            <a:r>
              <a:rPr lang="en-US" sz="1200" b="1" dirty="0"/>
              <a:t>c</a:t>
            </a:r>
            <a:r>
              <a:rPr lang="en-US" sz="1200" b="1" dirty="0" smtClean="0"/>
              <a:t>onnections</a:t>
            </a:r>
          </a:p>
          <a:p>
            <a:r>
              <a:rPr lang="en-US" sz="1200" b="1" dirty="0"/>
              <a:t>b</a:t>
            </a:r>
            <a:r>
              <a:rPr lang="en-US" sz="1200" b="1" dirty="0" smtClean="0"/>
              <a:t>etween structures ad systems  </a:t>
            </a:r>
            <a:endParaRPr lang="en-US" sz="1200" b="1" dirty="0"/>
          </a:p>
        </p:txBody>
      </p:sp>
      <p:sp>
        <p:nvSpPr>
          <p:cNvPr id="62" name="TextBox 61"/>
          <p:cNvSpPr txBox="1"/>
          <p:nvPr/>
        </p:nvSpPr>
        <p:spPr>
          <a:xfrm>
            <a:off x="5821462" y="2914472"/>
            <a:ext cx="1092598" cy="1569660"/>
          </a:xfrm>
          <a:prstGeom prst="rect">
            <a:avLst/>
          </a:prstGeom>
          <a:noFill/>
        </p:spPr>
        <p:txBody>
          <a:bodyPr wrap="square" rtlCol="0">
            <a:spAutoFit/>
          </a:bodyPr>
          <a:lstStyle/>
          <a:p>
            <a:r>
              <a:rPr lang="en-US" sz="1200" b="1" dirty="0" smtClean="0"/>
              <a:t>Increases completion rates while letting students leave with </a:t>
            </a:r>
          </a:p>
          <a:p>
            <a:r>
              <a:rPr lang="en-US" sz="1200" b="1" dirty="0" smtClean="0"/>
              <a:t>a transcript and diploma</a:t>
            </a:r>
            <a:endParaRPr lang="en-US" sz="1200" b="1" dirty="0"/>
          </a:p>
        </p:txBody>
      </p:sp>
      <p:sp>
        <p:nvSpPr>
          <p:cNvPr id="66" name="TextBox 65"/>
          <p:cNvSpPr txBox="1"/>
          <p:nvPr/>
        </p:nvSpPr>
        <p:spPr>
          <a:xfrm>
            <a:off x="3808812" y="2799063"/>
            <a:ext cx="1092598" cy="276999"/>
          </a:xfrm>
          <a:prstGeom prst="rect">
            <a:avLst/>
          </a:prstGeom>
          <a:noFill/>
        </p:spPr>
        <p:txBody>
          <a:bodyPr wrap="square" rtlCol="0">
            <a:spAutoFit/>
          </a:bodyPr>
          <a:lstStyle/>
          <a:p>
            <a:r>
              <a:rPr lang="en-US" sz="1200" b="1" dirty="0" smtClean="0">
                <a:solidFill>
                  <a:srgbClr val="000090"/>
                </a:solidFill>
              </a:rPr>
              <a:t>LMS, ERP, SIS</a:t>
            </a:r>
            <a:endParaRPr lang="en-US" sz="1200" b="1" dirty="0">
              <a:solidFill>
                <a:srgbClr val="000090"/>
              </a:solidFill>
            </a:endParaRPr>
          </a:p>
        </p:txBody>
      </p:sp>
      <p:sp>
        <p:nvSpPr>
          <p:cNvPr id="67" name="TextBox 66"/>
          <p:cNvSpPr txBox="1"/>
          <p:nvPr/>
        </p:nvSpPr>
        <p:spPr>
          <a:xfrm>
            <a:off x="3745347" y="3725846"/>
            <a:ext cx="1427016" cy="276999"/>
          </a:xfrm>
          <a:prstGeom prst="rect">
            <a:avLst/>
          </a:prstGeom>
          <a:noFill/>
        </p:spPr>
        <p:txBody>
          <a:bodyPr wrap="square" rtlCol="0">
            <a:spAutoFit/>
          </a:bodyPr>
          <a:lstStyle/>
          <a:p>
            <a:r>
              <a:rPr lang="en-US" sz="1200" b="1" dirty="0" smtClean="0">
                <a:solidFill>
                  <a:srgbClr val="000090"/>
                </a:solidFill>
              </a:rPr>
              <a:t>Inter-operability</a:t>
            </a:r>
            <a:endParaRPr lang="en-US" sz="1200" b="1" dirty="0">
              <a:solidFill>
                <a:srgbClr val="000090"/>
              </a:solidFill>
            </a:endParaRPr>
          </a:p>
        </p:txBody>
      </p:sp>
      <p:pic>
        <p:nvPicPr>
          <p:cNvPr id="69" name="Picture 68" descr="rbm2_25.png"/>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51216" y="111391"/>
            <a:ext cx="2299020" cy="2669910"/>
          </a:xfrm>
          <a:prstGeom prst="rect">
            <a:avLst/>
          </a:prstGeom>
        </p:spPr>
      </p:pic>
      <p:pic>
        <p:nvPicPr>
          <p:cNvPr id="72" name="Picture 71" descr="skd181973sdc.png"/>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6487212" y="4002845"/>
            <a:ext cx="2446162" cy="2515474"/>
          </a:xfrm>
          <a:prstGeom prst="rect">
            <a:avLst/>
          </a:prstGeom>
        </p:spPr>
      </p:pic>
      <p:sp>
        <p:nvSpPr>
          <p:cNvPr id="76" name="TextBox 75"/>
          <p:cNvSpPr txBox="1"/>
          <p:nvPr/>
        </p:nvSpPr>
        <p:spPr>
          <a:xfrm>
            <a:off x="818680" y="733353"/>
            <a:ext cx="1973546" cy="769441"/>
          </a:xfrm>
          <a:prstGeom prst="rect">
            <a:avLst/>
          </a:prstGeom>
          <a:noFill/>
        </p:spPr>
        <p:txBody>
          <a:bodyPr wrap="square" rtlCol="0">
            <a:spAutoFit/>
          </a:bodyPr>
          <a:lstStyle/>
          <a:p>
            <a:pPr algn="ctr"/>
            <a:r>
              <a:rPr lang="en-US" sz="1100" dirty="0" smtClean="0"/>
              <a:t>The EDUFAX allows me to match the skills of graduates to our job needs. No more resumes!  </a:t>
            </a:r>
            <a:endParaRPr lang="en-US" sz="1100" dirty="0"/>
          </a:p>
        </p:txBody>
      </p:sp>
      <p:pic>
        <p:nvPicPr>
          <p:cNvPr id="2" name="Picture 1" descr="56347511.pn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727903" y="248560"/>
            <a:ext cx="2298390" cy="3754285"/>
          </a:xfrm>
          <a:prstGeom prst="rect">
            <a:avLst/>
          </a:prstGeom>
        </p:spPr>
      </p:pic>
      <p:sp>
        <p:nvSpPr>
          <p:cNvPr id="32" name="TextBox 31"/>
          <p:cNvSpPr txBox="1"/>
          <p:nvPr/>
        </p:nvSpPr>
        <p:spPr>
          <a:xfrm>
            <a:off x="6487211" y="1171303"/>
            <a:ext cx="1973546" cy="769441"/>
          </a:xfrm>
          <a:prstGeom prst="rect">
            <a:avLst/>
          </a:prstGeom>
          <a:noFill/>
        </p:spPr>
        <p:txBody>
          <a:bodyPr wrap="square" rtlCol="0">
            <a:spAutoFit/>
          </a:bodyPr>
          <a:lstStyle/>
          <a:p>
            <a:pPr algn="ctr"/>
            <a:r>
              <a:rPr lang="en-US" sz="1100" b="1" dirty="0" smtClean="0">
                <a:solidFill>
                  <a:schemeClr val="bg1"/>
                </a:solidFill>
              </a:rPr>
              <a:t>I got the Job</a:t>
            </a:r>
          </a:p>
          <a:p>
            <a:pPr algn="ctr"/>
            <a:r>
              <a:rPr lang="en-US" sz="1100" b="1" dirty="0" smtClean="0">
                <a:solidFill>
                  <a:schemeClr val="bg1"/>
                </a:solidFill>
              </a:rPr>
              <a:t>With my</a:t>
            </a:r>
          </a:p>
          <a:p>
            <a:pPr algn="ctr"/>
            <a:r>
              <a:rPr lang="en-US" sz="1100" b="1" dirty="0" smtClean="0">
                <a:solidFill>
                  <a:schemeClr val="bg1"/>
                </a:solidFill>
              </a:rPr>
              <a:t>EDUFAX </a:t>
            </a:r>
          </a:p>
          <a:p>
            <a:pPr algn="ctr"/>
            <a:r>
              <a:rPr lang="en-US" sz="1100" b="1" dirty="0" smtClean="0">
                <a:solidFill>
                  <a:schemeClr val="bg1"/>
                </a:solidFill>
              </a:rPr>
              <a:t>Thanks to the EPS </a:t>
            </a:r>
            <a:endParaRPr lang="en-US" sz="1100" b="1" dirty="0">
              <a:solidFill>
                <a:schemeClr val="bg1"/>
              </a:solidFill>
            </a:endParaRPr>
          </a:p>
        </p:txBody>
      </p:sp>
      <p:sp>
        <p:nvSpPr>
          <p:cNvPr id="34" name="TextBox 33"/>
          <p:cNvSpPr txBox="1"/>
          <p:nvPr/>
        </p:nvSpPr>
        <p:spPr>
          <a:xfrm>
            <a:off x="6542398" y="4970099"/>
            <a:ext cx="2346569" cy="1107996"/>
          </a:xfrm>
          <a:prstGeom prst="rect">
            <a:avLst/>
          </a:prstGeom>
          <a:noFill/>
        </p:spPr>
        <p:txBody>
          <a:bodyPr wrap="square" rtlCol="0">
            <a:spAutoFit/>
          </a:bodyPr>
          <a:lstStyle/>
          <a:p>
            <a:pPr algn="ctr"/>
            <a:r>
              <a:rPr lang="en-US" sz="1100" b="1" dirty="0" smtClean="0">
                <a:solidFill>
                  <a:schemeClr val="bg1"/>
                </a:solidFill>
              </a:rPr>
              <a:t>I can now access and</a:t>
            </a:r>
          </a:p>
          <a:p>
            <a:pPr algn="ctr"/>
            <a:r>
              <a:rPr lang="en-US" sz="1100" b="1" dirty="0" smtClean="0">
                <a:solidFill>
                  <a:schemeClr val="bg1"/>
                </a:solidFill>
              </a:rPr>
              <a:t>visualize all my data from</a:t>
            </a:r>
          </a:p>
          <a:p>
            <a:pPr algn="ctr"/>
            <a:r>
              <a:rPr lang="en-US" sz="1100" b="1" dirty="0" smtClean="0">
                <a:solidFill>
                  <a:schemeClr val="bg1"/>
                </a:solidFill>
              </a:rPr>
              <a:t>3</a:t>
            </a:r>
            <a:r>
              <a:rPr lang="en-US" sz="1100" b="1" baseline="30000" dirty="0" smtClean="0">
                <a:solidFill>
                  <a:schemeClr val="bg1"/>
                </a:solidFill>
              </a:rPr>
              <a:t>rd</a:t>
            </a:r>
            <a:r>
              <a:rPr lang="en-US" sz="1100" b="1" dirty="0" smtClean="0">
                <a:solidFill>
                  <a:schemeClr val="bg1"/>
                </a:solidFill>
              </a:rPr>
              <a:t> Grade thru College –</a:t>
            </a:r>
          </a:p>
          <a:p>
            <a:pPr algn="ctr"/>
            <a:r>
              <a:rPr lang="en-US" sz="1100" b="1" dirty="0" smtClean="0">
                <a:solidFill>
                  <a:schemeClr val="bg1"/>
                </a:solidFill>
              </a:rPr>
              <a:t>That is true student </a:t>
            </a:r>
          </a:p>
          <a:p>
            <a:pPr algn="ctr"/>
            <a:r>
              <a:rPr lang="en-US" sz="1100" b="1" dirty="0" smtClean="0">
                <a:solidFill>
                  <a:schemeClr val="bg1"/>
                </a:solidFill>
              </a:rPr>
              <a:t>Success.  That’s true student  ownership. </a:t>
            </a:r>
            <a:endParaRPr lang="en-US" sz="1100" b="1" dirty="0">
              <a:solidFill>
                <a:schemeClr val="bg1"/>
              </a:solidFill>
            </a:endParaRPr>
          </a:p>
        </p:txBody>
      </p:sp>
      <p:pic>
        <p:nvPicPr>
          <p:cNvPr id="10" name="Picture 9" descr="rbm2_61.png"/>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107878" y="3648054"/>
            <a:ext cx="2644031" cy="3064802"/>
          </a:xfrm>
          <a:prstGeom prst="rect">
            <a:avLst/>
          </a:prstGeom>
        </p:spPr>
      </p:pic>
      <p:sp>
        <p:nvSpPr>
          <p:cNvPr id="38" name="TextBox 37"/>
          <p:cNvSpPr txBox="1"/>
          <p:nvPr/>
        </p:nvSpPr>
        <p:spPr>
          <a:xfrm rot="941748">
            <a:off x="370695" y="4256712"/>
            <a:ext cx="2214647" cy="938719"/>
          </a:xfrm>
          <a:prstGeom prst="rect">
            <a:avLst/>
          </a:prstGeom>
          <a:noFill/>
        </p:spPr>
        <p:txBody>
          <a:bodyPr wrap="square" rtlCol="0">
            <a:spAutoFit/>
          </a:bodyPr>
          <a:lstStyle/>
          <a:p>
            <a:pPr algn="ctr"/>
            <a:r>
              <a:rPr lang="en-US" sz="1100" dirty="0" smtClean="0"/>
              <a:t>The Educational Positioning System (EPS) allows me to visualize and view my highest potential throughout my life. --- It is true ownership of my journey. </a:t>
            </a:r>
            <a:endParaRPr lang="en-US" sz="1100" dirty="0"/>
          </a:p>
        </p:txBody>
      </p:sp>
      <p:sp>
        <p:nvSpPr>
          <p:cNvPr id="12" name="TextBox 11"/>
          <p:cNvSpPr txBox="1"/>
          <p:nvPr/>
        </p:nvSpPr>
        <p:spPr>
          <a:xfrm>
            <a:off x="3046150" y="5905562"/>
            <a:ext cx="3111426" cy="646331"/>
          </a:xfrm>
          <a:prstGeom prst="rect">
            <a:avLst/>
          </a:prstGeom>
          <a:noFill/>
        </p:spPr>
        <p:txBody>
          <a:bodyPr wrap="square" rtlCol="0">
            <a:spAutoFit/>
          </a:bodyPr>
          <a:lstStyle/>
          <a:p>
            <a:pPr algn="ctr"/>
            <a:r>
              <a:rPr lang="en-US" b="1" dirty="0" smtClean="0">
                <a:solidFill>
                  <a:srgbClr val="000000"/>
                </a:solidFill>
              </a:rPr>
              <a:t>Extra-operability for True</a:t>
            </a:r>
          </a:p>
          <a:p>
            <a:pPr algn="ctr"/>
            <a:r>
              <a:rPr lang="en-US" b="1" dirty="0" smtClean="0">
                <a:solidFill>
                  <a:srgbClr val="000000"/>
                </a:solidFill>
              </a:rPr>
              <a:t>Student Ownership</a:t>
            </a:r>
            <a:endParaRPr lang="en-US" b="1" dirty="0">
              <a:solidFill>
                <a:srgbClr val="000000"/>
              </a:solidFill>
            </a:endParaRPr>
          </a:p>
        </p:txBody>
      </p:sp>
    </p:spTree>
    <p:extLst>
      <p:ext uri="{BB962C8B-B14F-4D97-AF65-F5344CB8AC3E}">
        <p14:creationId xmlns:p14="http://schemas.microsoft.com/office/powerpoint/2010/main" val="107122747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000000"/>
      </a:dk1>
      <a:lt1>
        <a:srgbClr val="FFFFFF"/>
      </a:lt1>
      <a:dk2>
        <a:srgbClr val="7C9BA5"/>
      </a:dk2>
      <a:lt2>
        <a:srgbClr val="C1D0CA"/>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font script="Hans" typeface="宋体"/>
        <a:font script="Hant" typeface="新細明體"/>
      </a:majorFont>
      <a:minorFont>
        <a:latin typeface="Candara"/>
        <a:ea typeface=""/>
        <a:cs typeface=""/>
        <a:font script="Jpan" typeface="ＭＳ Ｐゴシック"/>
        <a:font script="Hans" typeface="宋体"/>
        <a:font script="Hant" typeface="新細明體"/>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15086</TotalTime>
  <Words>1621</Words>
  <Application>Microsoft Macintosh PowerPoint</Application>
  <PresentationFormat>On-screen Show (4:3)</PresentationFormat>
  <Paragraphs>185</Paragraphs>
  <Slides>21</Slides>
  <Notes>9</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Orbit</vt:lpstr>
      <vt:lpstr>PowerPoint Presentation</vt:lpstr>
      <vt:lpstr>National Impact of the EPS Solution</vt:lpstr>
      <vt:lpstr>WHO – Every student in America!  WHAT – Instant access to their personal educational and work records on an ongoing basis.   WHY – To turn personal records into useful  information in a graphical and navigational format -- getting students to their destiny in a faster, clearer, economical, and more predictable  manner.   WHEN – When educational leaders no longer want to lag other industries in access to records and predictable navigational pathways. The Health industry has paved the way while the GPS industry has proven the method.    WHERE – Starting at Lone Star College System, and everywhere professionals understand the challenge and needs of both the students and workforce.     </vt:lpstr>
      <vt:lpstr>PowerPoint Presentation</vt:lpstr>
      <vt:lpstr>Innovative Solution</vt:lpstr>
      <vt:lpstr>PowerPoint Presentation</vt:lpstr>
      <vt:lpstr>Usage of Terms </vt:lpstr>
      <vt:lpstr>PowerPoint Presentation</vt:lpstr>
      <vt:lpstr>PowerPoint Presentation</vt:lpstr>
      <vt:lpstr>PowerPoint Presentation</vt:lpstr>
      <vt:lpstr>PowerPoint Presentation</vt:lpstr>
      <vt:lpstr>PowerPoint Presentation</vt:lpstr>
      <vt:lpstr>PowerPoint Presentation</vt:lpstr>
      <vt:lpstr>Providing Personalized  Student Ownership and Access to Educational Records </vt:lpstr>
      <vt:lpstr>Through the extra-operability of all educational data systems which contain student assessment, achievement, progress, competencies, and career ambitions.</vt:lpstr>
      <vt:lpstr>Affording every student the right to visualize and navigate the alignment of education to their personalized career journey on a regular basis. </vt:lpstr>
      <vt:lpstr>Outputting  an EDUFAX that personally identifies where a student has been, what they have achieved, and what they can perform against in the job market. </vt:lpstr>
      <vt:lpstr>Allowing every employer to say … “I have taken your resume for a test drive, but now show me your EDUFAX.”</vt:lpstr>
      <vt:lpstr>PowerPoint Presentation</vt:lpstr>
      <vt:lpstr>Lone Star College System Involvement</vt:lpstr>
      <vt:lpstr>The initial research has been completed, and the concept tested as one of the most worthy cross-educational projects that could reshape how students, institutions, and the world views American education!</vt:lpstr>
    </vt:vector>
  </TitlesOfParts>
  <Company>Sungard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Hap Aziz</dc:creator>
  <cp:lastModifiedBy>Mike Mathews</cp:lastModifiedBy>
  <cp:revision>185</cp:revision>
  <dcterms:created xsi:type="dcterms:W3CDTF">2012-03-31T13:55:04Z</dcterms:created>
  <dcterms:modified xsi:type="dcterms:W3CDTF">2012-03-31T15:35:22Z</dcterms:modified>
</cp:coreProperties>
</file>